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97"/>
  </p:notesMasterIdLst>
  <p:sldIdLst>
    <p:sldId id="260" r:id="rId2"/>
    <p:sldId id="261" r:id="rId3"/>
    <p:sldId id="272" r:id="rId4"/>
    <p:sldId id="557" r:id="rId5"/>
    <p:sldId id="558" r:id="rId6"/>
    <p:sldId id="275" r:id="rId7"/>
    <p:sldId id="276" r:id="rId8"/>
    <p:sldId id="277" r:id="rId9"/>
    <p:sldId id="278" r:id="rId10"/>
    <p:sldId id="280" r:id="rId11"/>
    <p:sldId id="279" r:id="rId12"/>
    <p:sldId id="273" r:id="rId13"/>
    <p:sldId id="282" r:id="rId14"/>
    <p:sldId id="291" r:id="rId15"/>
    <p:sldId id="672" r:id="rId16"/>
    <p:sldId id="567" r:id="rId17"/>
    <p:sldId id="552" r:id="rId18"/>
    <p:sldId id="559" r:id="rId19"/>
    <p:sldId id="560" r:id="rId20"/>
    <p:sldId id="561" r:id="rId21"/>
    <p:sldId id="562" r:id="rId22"/>
    <p:sldId id="657" r:id="rId23"/>
    <p:sldId id="658" r:id="rId24"/>
    <p:sldId id="659" r:id="rId25"/>
    <p:sldId id="660" r:id="rId26"/>
    <p:sldId id="661" r:id="rId27"/>
    <p:sldId id="662" r:id="rId28"/>
    <p:sldId id="663" r:id="rId29"/>
    <p:sldId id="664" r:id="rId30"/>
    <p:sldId id="666" r:id="rId31"/>
    <p:sldId id="667" r:id="rId32"/>
    <p:sldId id="665" r:id="rId33"/>
    <p:sldId id="332" r:id="rId34"/>
    <p:sldId id="579" r:id="rId35"/>
    <p:sldId id="581" r:id="rId36"/>
    <p:sldId id="582" r:id="rId37"/>
    <p:sldId id="580" r:id="rId38"/>
    <p:sldId id="668" r:id="rId39"/>
    <p:sldId id="595" r:id="rId40"/>
    <p:sldId id="597" r:id="rId41"/>
    <p:sldId id="599" r:id="rId42"/>
    <p:sldId id="675" r:id="rId43"/>
    <p:sldId id="682" r:id="rId44"/>
    <p:sldId id="683" r:id="rId45"/>
    <p:sldId id="684" r:id="rId46"/>
    <p:sldId id="335" r:id="rId47"/>
    <p:sldId id="394" r:id="rId48"/>
    <p:sldId id="600" r:id="rId49"/>
    <p:sldId id="669" r:id="rId50"/>
    <p:sldId id="407" r:id="rId51"/>
    <p:sldId id="602" r:id="rId52"/>
    <p:sldId id="677" r:id="rId53"/>
    <p:sldId id="676" r:id="rId54"/>
    <p:sldId id="603" r:id="rId55"/>
    <p:sldId id="338" r:id="rId56"/>
    <p:sldId id="604" r:id="rId57"/>
    <p:sldId id="616" r:id="rId58"/>
    <p:sldId id="617" r:id="rId59"/>
    <p:sldId id="605" r:id="rId60"/>
    <p:sldId id="608" r:id="rId61"/>
    <p:sldId id="610" r:id="rId62"/>
    <p:sldId id="611" r:id="rId63"/>
    <p:sldId id="609" r:id="rId64"/>
    <p:sldId id="612" r:id="rId65"/>
    <p:sldId id="613" r:id="rId66"/>
    <p:sldId id="678" r:id="rId67"/>
    <p:sldId id="680" r:id="rId68"/>
    <p:sldId id="679" r:id="rId69"/>
    <p:sldId id="619" r:id="rId70"/>
    <p:sldId id="615" r:id="rId71"/>
    <p:sldId id="681" r:id="rId72"/>
    <p:sldId id="670" r:id="rId73"/>
    <p:sldId id="621" r:id="rId74"/>
    <p:sldId id="623" r:id="rId75"/>
    <p:sldId id="622" r:id="rId76"/>
    <p:sldId id="624" r:id="rId77"/>
    <p:sldId id="626" r:id="rId78"/>
    <p:sldId id="614" r:id="rId79"/>
    <p:sldId id="625" r:id="rId80"/>
    <p:sldId id="632" r:id="rId81"/>
    <p:sldId id="628" r:id="rId82"/>
    <p:sldId id="627" r:id="rId83"/>
    <p:sldId id="630" r:id="rId84"/>
    <p:sldId id="637" r:id="rId85"/>
    <p:sldId id="641" r:id="rId86"/>
    <p:sldId id="642" r:id="rId87"/>
    <p:sldId id="640" r:id="rId88"/>
    <p:sldId id="643" r:id="rId89"/>
    <p:sldId id="629" r:id="rId90"/>
    <p:sldId id="646" r:id="rId91"/>
    <p:sldId id="648" r:id="rId92"/>
    <p:sldId id="649" r:id="rId93"/>
    <p:sldId id="650" r:id="rId94"/>
    <p:sldId id="651" r:id="rId95"/>
    <p:sldId id="631" r:id="rId9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40FF"/>
    <a:srgbClr val="FF85FF"/>
    <a:srgbClr val="00FA00"/>
    <a:srgbClr val="A6A6A6"/>
    <a:srgbClr val="00FDFF"/>
    <a:srgbClr val="0096FF"/>
    <a:srgbClr val="FF9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3178"/>
    <p:restoredTop sz="94643"/>
  </p:normalViewPr>
  <p:slideViewPr>
    <p:cSldViewPr snapToGrid="0" snapToObjects="1">
      <p:cViewPr varScale="1">
        <p:scale>
          <a:sx n="100" d="100"/>
          <a:sy n="100" d="100"/>
        </p:scale>
        <p:origin x="184" y="7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viewProps" Target="viewProps.xml"/><Relationship Id="rId10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presProps" Target="presProps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803745-0C71-BA4F-9F55-4E24EFF4F3DE}" type="datetimeFigureOut">
              <a:rPr lang="en-US" smtClean="0"/>
              <a:t>3/11/24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1DA5C5-60F3-3D4F-85B7-720227B5F4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60867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8DFB9-B33D-264F-97F7-EB53E534371D}" type="datetimeFigureOut">
              <a:rPr lang="en-US" smtClean="0"/>
              <a:t>3/11/24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372F2-D053-2545-85D5-A36F7ED666F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8DFB9-B33D-264F-97F7-EB53E534371D}" type="datetimeFigureOut">
              <a:rPr lang="en-US" smtClean="0"/>
              <a:t>3/11/24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372F2-D053-2545-85D5-A36F7ED666F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8DFB9-B33D-264F-97F7-EB53E534371D}" type="datetimeFigureOut">
              <a:rPr lang="en-US" smtClean="0"/>
              <a:t>3/11/24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372F2-D053-2545-85D5-A36F7ED666F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8DFB9-B33D-264F-97F7-EB53E534371D}" type="datetimeFigureOut">
              <a:rPr lang="en-US" smtClean="0"/>
              <a:t>3/11/24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372F2-D053-2545-85D5-A36F7ED666F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8DFB9-B33D-264F-97F7-EB53E534371D}" type="datetimeFigureOut">
              <a:rPr lang="en-US" smtClean="0"/>
              <a:t>3/11/24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372F2-D053-2545-85D5-A36F7ED666F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8DFB9-B33D-264F-97F7-EB53E534371D}" type="datetimeFigureOut">
              <a:rPr lang="en-US" smtClean="0"/>
              <a:t>3/11/24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372F2-D053-2545-85D5-A36F7ED666F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8DFB9-B33D-264F-97F7-EB53E534371D}" type="datetimeFigureOut">
              <a:rPr lang="en-US" smtClean="0"/>
              <a:t>3/11/24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372F2-D053-2545-85D5-A36F7ED666F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8DFB9-B33D-264F-97F7-EB53E534371D}" type="datetimeFigureOut">
              <a:rPr lang="en-US" smtClean="0"/>
              <a:t>3/11/24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372F2-D053-2545-85D5-A36F7ED666F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8DFB9-B33D-264F-97F7-EB53E534371D}" type="datetimeFigureOut">
              <a:rPr lang="en-US" smtClean="0"/>
              <a:t>3/11/24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372F2-D053-2545-85D5-A36F7ED666F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8DFB9-B33D-264F-97F7-EB53E534371D}" type="datetimeFigureOut">
              <a:rPr lang="en-US" smtClean="0"/>
              <a:t>3/11/24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372F2-D053-2545-85D5-A36F7ED666F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8DFB9-B33D-264F-97F7-EB53E534371D}" type="datetimeFigureOut">
              <a:rPr lang="en-US" smtClean="0"/>
              <a:t>3/11/24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372F2-D053-2545-85D5-A36F7ED666F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08DFB9-B33D-264F-97F7-EB53E534371D}" type="datetimeFigureOut">
              <a:rPr lang="en-US" smtClean="0"/>
              <a:t>3/11/24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2F2-D053-2545-85D5-A36F7ED666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53450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carabrook.github.io/E2M2/E2M2_2019.html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tif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7" Type="http://schemas.openxmlformats.org/officeDocument/2006/relationships/image" Target="../media/image21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gif"/><Relationship Id="rId5" Type="http://schemas.openxmlformats.org/officeDocument/2006/relationships/image" Target="../media/image19.jpg"/><Relationship Id="rId4" Type="http://schemas.openxmlformats.org/officeDocument/2006/relationships/image" Target="../media/image18.jp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emf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emf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3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emf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tiff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96496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Data and Models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48A943-7ADA-0241-A157-78DF83A0FE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6100" y="4406900"/>
            <a:ext cx="10807700" cy="17700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Centre </a:t>
            </a:r>
            <a:r>
              <a:rPr lang="en-US" dirty="0" err="1">
                <a:solidFill>
                  <a:schemeClr val="bg1"/>
                </a:solidFill>
              </a:rPr>
              <a:t>ValBio</a:t>
            </a: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dirty="0" err="1">
                <a:solidFill>
                  <a:schemeClr val="bg1"/>
                </a:solidFill>
              </a:rPr>
              <a:t>Ranomafana</a:t>
            </a:r>
            <a:r>
              <a:rPr lang="en-US" dirty="0">
                <a:solidFill>
                  <a:schemeClr val="bg1"/>
                </a:solidFill>
              </a:rPr>
              <a:t> National Park, Madagascar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March 2024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D0530C8A-66DC-F14A-8B05-F1DCFFF57F4E}"/>
              </a:ext>
            </a:extLst>
          </p:cNvPr>
          <p:cNvSpPr txBox="1">
            <a:spLocks/>
          </p:cNvSpPr>
          <p:nvPr/>
        </p:nvSpPr>
        <p:spPr>
          <a:xfrm>
            <a:off x="141515" y="261257"/>
            <a:ext cx="10515600" cy="9627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solidFill>
                  <a:schemeClr val="bg1"/>
                </a:solidFill>
              </a:rPr>
              <a:t>E²M²: Ecological and Epidemiological Modeling in Madagascar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00381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C94C7-91F3-3A45-84BF-37C9CC3EC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Goals for this lecture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D697E5-95D5-304C-BF8B-85900329AF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2067"/>
            <a:ext cx="10515600" cy="4702175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To explain what we’re doing here</a:t>
            </a:r>
          </a:p>
          <a:p>
            <a:r>
              <a:rPr lang="en-US" sz="3200" dirty="0">
                <a:solidFill>
                  <a:schemeClr val="bg1"/>
                </a:solidFill>
              </a:rPr>
              <a:t>To define “science” </a:t>
            </a:r>
          </a:p>
          <a:p>
            <a:r>
              <a:rPr lang="en-US" sz="3200" dirty="0">
                <a:solidFill>
                  <a:schemeClr val="bg1"/>
                </a:solidFill>
              </a:rPr>
              <a:t>To define “data” </a:t>
            </a:r>
          </a:p>
          <a:p>
            <a:r>
              <a:rPr lang="en-US" sz="3200" dirty="0">
                <a:solidFill>
                  <a:schemeClr val="bg1"/>
                </a:solidFill>
              </a:rPr>
              <a:t>To define “models”</a:t>
            </a:r>
          </a:p>
          <a:p>
            <a:r>
              <a:rPr lang="en-US" sz="3200" dirty="0">
                <a:solidFill>
                  <a:schemeClr val="bg1"/>
                </a:solidFill>
              </a:rPr>
              <a:t>To introduce many different types of models </a:t>
            </a:r>
          </a:p>
          <a:p>
            <a:pPr lvl="1"/>
            <a:r>
              <a:rPr lang="en-US" sz="2600" dirty="0">
                <a:solidFill>
                  <a:schemeClr val="bg1"/>
                </a:solidFill>
              </a:rPr>
              <a:t>Statistical</a:t>
            </a:r>
          </a:p>
          <a:p>
            <a:pPr lvl="1"/>
            <a:r>
              <a:rPr lang="en-US" sz="2600" dirty="0">
                <a:solidFill>
                  <a:schemeClr val="bg1"/>
                </a:solidFill>
              </a:rPr>
              <a:t>Mathematical</a:t>
            </a:r>
          </a:p>
          <a:p>
            <a:r>
              <a:rPr lang="en-US" sz="3200" dirty="0">
                <a:solidFill>
                  <a:schemeClr val="bg1"/>
                </a:solidFill>
              </a:rPr>
              <a:t>To introduce the “E” in E²M²</a:t>
            </a:r>
          </a:p>
          <a:p>
            <a:endParaRPr lang="en-US" sz="3200" dirty="0">
              <a:solidFill>
                <a:schemeClr val="bg1"/>
              </a:solidFill>
            </a:endParaRPr>
          </a:p>
          <a:p>
            <a:endParaRPr lang="en-US" sz="3200" dirty="0">
              <a:solidFill>
                <a:schemeClr val="bg1"/>
              </a:solidFill>
            </a:endParaRPr>
          </a:p>
          <a:p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8049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C94C7-91F3-3A45-84BF-37C9CC3EC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Goals for this lecture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D697E5-95D5-304C-BF8B-85900329AF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3593"/>
            <a:ext cx="10515600" cy="4702175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To explain what we’re doing here</a:t>
            </a:r>
          </a:p>
          <a:p>
            <a:r>
              <a:rPr lang="en-US" sz="3200" dirty="0">
                <a:solidFill>
                  <a:schemeClr val="bg1"/>
                </a:solidFill>
              </a:rPr>
              <a:t>To define “science” </a:t>
            </a:r>
          </a:p>
          <a:p>
            <a:r>
              <a:rPr lang="en-US" sz="3200" dirty="0">
                <a:solidFill>
                  <a:schemeClr val="bg1"/>
                </a:solidFill>
              </a:rPr>
              <a:t>To define “data” </a:t>
            </a:r>
          </a:p>
          <a:p>
            <a:r>
              <a:rPr lang="en-US" sz="3200" dirty="0">
                <a:solidFill>
                  <a:schemeClr val="bg1"/>
                </a:solidFill>
              </a:rPr>
              <a:t>To define “models”</a:t>
            </a:r>
          </a:p>
          <a:p>
            <a:r>
              <a:rPr lang="en-US" sz="3200" dirty="0">
                <a:solidFill>
                  <a:schemeClr val="bg1"/>
                </a:solidFill>
              </a:rPr>
              <a:t>To introduce many different types of models </a:t>
            </a:r>
          </a:p>
          <a:p>
            <a:pPr lvl="1"/>
            <a:r>
              <a:rPr lang="en-US" sz="2600" dirty="0">
                <a:solidFill>
                  <a:schemeClr val="bg1"/>
                </a:solidFill>
              </a:rPr>
              <a:t>Statistical</a:t>
            </a:r>
          </a:p>
          <a:p>
            <a:pPr lvl="1"/>
            <a:r>
              <a:rPr lang="en-US" sz="2600" dirty="0">
                <a:solidFill>
                  <a:schemeClr val="bg1"/>
                </a:solidFill>
              </a:rPr>
              <a:t>Mathematical</a:t>
            </a:r>
          </a:p>
          <a:p>
            <a:r>
              <a:rPr lang="en-US" sz="3200" dirty="0">
                <a:solidFill>
                  <a:schemeClr val="bg1"/>
                </a:solidFill>
              </a:rPr>
              <a:t>To introduce the “E” in E²M²</a:t>
            </a:r>
          </a:p>
          <a:p>
            <a:pPr lvl="1"/>
            <a:r>
              <a:rPr lang="en-US" sz="2600" dirty="0">
                <a:solidFill>
                  <a:schemeClr val="bg1"/>
                </a:solidFill>
              </a:rPr>
              <a:t>Ecology</a:t>
            </a:r>
          </a:p>
          <a:p>
            <a:endParaRPr lang="en-US" sz="3200" dirty="0">
              <a:solidFill>
                <a:schemeClr val="bg1"/>
              </a:solidFill>
            </a:endParaRPr>
          </a:p>
          <a:p>
            <a:endParaRPr lang="en-US" sz="3200" dirty="0">
              <a:solidFill>
                <a:schemeClr val="bg1"/>
              </a:solidFill>
            </a:endParaRPr>
          </a:p>
          <a:p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05977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C94C7-91F3-3A45-84BF-37C9CC3EC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Goals for this lecture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ED941F7-F361-8E4A-9765-CDE276CDD1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3593"/>
            <a:ext cx="10515600" cy="5236358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To explain what we’re doing here</a:t>
            </a:r>
          </a:p>
          <a:p>
            <a:r>
              <a:rPr lang="en-US" sz="3200" dirty="0">
                <a:solidFill>
                  <a:schemeClr val="bg1"/>
                </a:solidFill>
              </a:rPr>
              <a:t>To define ”science” </a:t>
            </a:r>
          </a:p>
          <a:p>
            <a:r>
              <a:rPr lang="en-US" sz="3200" dirty="0">
                <a:solidFill>
                  <a:schemeClr val="bg1"/>
                </a:solidFill>
              </a:rPr>
              <a:t>To define ”data” </a:t>
            </a:r>
          </a:p>
          <a:p>
            <a:r>
              <a:rPr lang="en-US" sz="3200" dirty="0">
                <a:solidFill>
                  <a:schemeClr val="bg1"/>
                </a:solidFill>
              </a:rPr>
              <a:t>To define “models”</a:t>
            </a:r>
          </a:p>
          <a:p>
            <a:r>
              <a:rPr lang="en-US" sz="3200" dirty="0">
                <a:solidFill>
                  <a:schemeClr val="bg1"/>
                </a:solidFill>
              </a:rPr>
              <a:t>To introduce many different types of models </a:t>
            </a:r>
          </a:p>
          <a:p>
            <a:pPr lvl="1"/>
            <a:r>
              <a:rPr lang="en-US" sz="2600" dirty="0">
                <a:solidFill>
                  <a:schemeClr val="bg1"/>
                </a:solidFill>
              </a:rPr>
              <a:t>Statistical</a:t>
            </a:r>
          </a:p>
          <a:p>
            <a:pPr lvl="1"/>
            <a:r>
              <a:rPr lang="en-US" sz="2600" dirty="0">
                <a:solidFill>
                  <a:schemeClr val="bg1"/>
                </a:solidFill>
              </a:rPr>
              <a:t>Mathematical</a:t>
            </a:r>
          </a:p>
          <a:p>
            <a:r>
              <a:rPr lang="en-US" sz="3200" dirty="0">
                <a:solidFill>
                  <a:schemeClr val="bg1"/>
                </a:solidFill>
              </a:rPr>
              <a:t>To introduce the “E” in E²M²</a:t>
            </a:r>
          </a:p>
          <a:p>
            <a:pPr lvl="1"/>
            <a:r>
              <a:rPr lang="en-US" sz="2600" dirty="0">
                <a:solidFill>
                  <a:schemeClr val="bg1"/>
                </a:solidFill>
              </a:rPr>
              <a:t>Ecology</a:t>
            </a:r>
          </a:p>
          <a:p>
            <a:pPr lvl="1"/>
            <a:r>
              <a:rPr lang="en-US" sz="2600" dirty="0">
                <a:solidFill>
                  <a:schemeClr val="bg1"/>
                </a:solidFill>
              </a:rPr>
              <a:t>Epidemiology</a:t>
            </a:r>
          </a:p>
          <a:p>
            <a:endParaRPr lang="en-US" sz="3200" dirty="0">
              <a:solidFill>
                <a:schemeClr val="bg1"/>
              </a:solidFill>
            </a:endParaRPr>
          </a:p>
          <a:p>
            <a:endParaRPr lang="en-US" sz="3200" dirty="0">
              <a:solidFill>
                <a:schemeClr val="bg1"/>
              </a:solidFill>
            </a:endParaRPr>
          </a:p>
          <a:p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68291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E59C0F-5F31-9846-B7FD-785AAE4717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26871" y="1698171"/>
            <a:ext cx="6444343" cy="369502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dirty="0"/>
              <a:t>All course materials are available at:</a:t>
            </a:r>
          </a:p>
          <a:p>
            <a:pPr marL="0" indent="0" algn="ctr">
              <a:buNone/>
            </a:pPr>
            <a:r>
              <a:rPr lang="en-US" sz="4000" dirty="0">
                <a:hlinkClick r:id="rId2"/>
              </a:rPr>
              <a:t>E2M2.org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2867826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C94C7-91F3-3A45-84BF-37C9CC3EC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What is science?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E5A74D5-F576-21D3-BFF0-C782865C3F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4762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C94C7-91F3-3A45-84BF-37C9CC3EC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What is science?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BEA45D-4B3D-0B4C-970B-93DB2E346C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>
                <a:solidFill>
                  <a:schemeClr val="bg1"/>
                </a:solidFill>
              </a:rPr>
              <a:t>the systematic observation of natural events and conditions in order to discover facts about them and to formulate laws and principles based on these facts.</a:t>
            </a:r>
          </a:p>
          <a:p>
            <a:pPr marL="0" indent="0" algn="ctr">
              <a:buNone/>
            </a:pPr>
            <a:r>
              <a:rPr lang="en-US" sz="2400" dirty="0">
                <a:solidFill>
                  <a:schemeClr val="bg1"/>
                </a:solidFill>
              </a:rPr>
              <a:t> – </a:t>
            </a:r>
            <a:r>
              <a:rPr lang="en-US" sz="2400" i="1" dirty="0">
                <a:solidFill>
                  <a:schemeClr val="bg1"/>
                </a:solidFill>
              </a:rPr>
              <a:t>Academic Press Dictionary of Science &amp; Technology</a:t>
            </a:r>
          </a:p>
          <a:p>
            <a:pPr marL="514350" indent="-514350">
              <a:buAutoNum type="arabicPeriod"/>
            </a:pP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63430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C94C7-91F3-3A45-84BF-37C9CC3EC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What is science?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BEA45D-4B3D-0B4C-970B-93DB2E346C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>
                <a:solidFill>
                  <a:schemeClr val="bg1"/>
                </a:solidFill>
              </a:rPr>
              <a:t>the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>
                <a:solidFill>
                  <a:srgbClr val="FF40FF"/>
                </a:solidFill>
              </a:rPr>
              <a:t>systematic observation</a:t>
            </a:r>
            <a:r>
              <a:rPr lang="en-US" dirty="0">
                <a:solidFill>
                  <a:srgbClr val="FFFF00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of natural events and conditions in order to </a:t>
            </a:r>
            <a:r>
              <a:rPr lang="en-US" dirty="0">
                <a:solidFill>
                  <a:srgbClr val="00B050"/>
                </a:solidFill>
              </a:rPr>
              <a:t>discover</a:t>
            </a:r>
            <a:r>
              <a:rPr lang="en-US" dirty="0">
                <a:solidFill>
                  <a:srgbClr val="92D050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facts about them and to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formulate laws and principles </a:t>
            </a:r>
            <a:r>
              <a:rPr lang="en-US" dirty="0">
                <a:solidFill>
                  <a:srgbClr val="FFFFFF"/>
                </a:solidFill>
              </a:rPr>
              <a:t>based on these facts.</a:t>
            </a:r>
          </a:p>
          <a:p>
            <a:pPr marL="0" indent="0" algn="ctr">
              <a:buNone/>
            </a:pPr>
            <a:r>
              <a:rPr lang="en-US" sz="2400" dirty="0">
                <a:solidFill>
                  <a:srgbClr val="FFFFFF"/>
                </a:solidFill>
              </a:rPr>
              <a:t> – </a:t>
            </a:r>
            <a:r>
              <a:rPr lang="en-US" sz="2400" i="1" dirty="0">
                <a:solidFill>
                  <a:srgbClr val="FFFFFF"/>
                </a:solidFill>
              </a:rPr>
              <a:t>Academic Press Dictionary of Science &amp; Technology</a:t>
            </a:r>
          </a:p>
          <a:p>
            <a:pPr marL="514350" indent="-514350">
              <a:buAutoNum type="arabicPeriod"/>
            </a:pPr>
            <a:endParaRPr lang="en-US" dirty="0">
              <a:solidFill>
                <a:srgbClr val="FFFFFF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37541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40FF"/>
                </a:solidFill>
              </a:rPr>
              <a:t>Observations</a:t>
            </a:r>
            <a:r>
              <a:rPr lang="en-US" b="1" dirty="0">
                <a:solidFill>
                  <a:schemeClr val="bg1"/>
                </a:solidFill>
              </a:rPr>
              <a:t> and</a:t>
            </a:r>
            <a:r>
              <a:rPr lang="en-US" b="1" dirty="0"/>
              <a:t> </a:t>
            </a: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Laws and Principles</a:t>
            </a:r>
          </a:p>
        </p:txBody>
      </p:sp>
    </p:spTree>
    <p:extLst>
      <p:ext uri="{BB962C8B-B14F-4D97-AF65-F5344CB8AC3E}">
        <p14:creationId xmlns:p14="http://schemas.microsoft.com/office/powerpoint/2010/main" val="26778933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40FF"/>
                </a:solidFill>
              </a:rPr>
              <a:t>Data</a:t>
            </a:r>
            <a:r>
              <a:rPr lang="en-US" b="1" dirty="0">
                <a:solidFill>
                  <a:schemeClr val="bg1"/>
                </a:solidFill>
              </a:rPr>
              <a:t> and </a:t>
            </a: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Models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2A7943-817D-984B-A335-8BEC23E9B7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4796" y="3346109"/>
            <a:ext cx="2784835" cy="26261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1015758-7790-E143-B9C0-30A4A38BE4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9524" y="580505"/>
            <a:ext cx="2602786" cy="254651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F84AD30-7C49-4642-9661-C5C64346082B}"/>
              </a:ext>
            </a:extLst>
          </p:cNvPr>
          <p:cNvSpPr/>
          <p:nvPr/>
        </p:nvSpPr>
        <p:spPr>
          <a:xfrm>
            <a:off x="9337878" y="4243516"/>
            <a:ext cx="1929689" cy="7935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Models</a:t>
            </a:r>
          </a:p>
        </p:txBody>
      </p:sp>
    </p:spTree>
    <p:extLst>
      <p:ext uri="{BB962C8B-B14F-4D97-AF65-F5344CB8AC3E}">
        <p14:creationId xmlns:p14="http://schemas.microsoft.com/office/powerpoint/2010/main" val="360310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What are </a:t>
            </a:r>
            <a:r>
              <a:rPr lang="en-US" sz="3600" dirty="0">
                <a:solidFill>
                  <a:srgbClr val="FF40FF"/>
                </a:solidFill>
              </a:rPr>
              <a:t>data</a:t>
            </a:r>
            <a:r>
              <a:rPr lang="en-US" sz="3600" dirty="0">
                <a:solidFill>
                  <a:schemeClr val="bg1"/>
                </a:solidFill>
              </a:rPr>
              <a:t>?</a:t>
            </a:r>
          </a:p>
          <a:p>
            <a:endParaRPr lang="en-US" sz="36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14B8511-1769-1941-8CB5-CB115A5A8D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3931" y="0"/>
            <a:ext cx="1468069" cy="1436327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35AEE355-22C7-81AB-5DCD-14AC46D43E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1DAA616-0309-680A-BDAF-73D30CA3A5E7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FF40FF"/>
                </a:solidFill>
              </a:rPr>
              <a:t>Data</a:t>
            </a:r>
            <a:r>
              <a:rPr lang="en-US" b="1" dirty="0">
                <a:solidFill>
                  <a:schemeClr val="bg1"/>
                </a:solidFill>
              </a:rPr>
              <a:t> and </a:t>
            </a: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Models</a:t>
            </a:r>
          </a:p>
        </p:txBody>
      </p:sp>
    </p:spTree>
    <p:extLst>
      <p:ext uri="{BB962C8B-B14F-4D97-AF65-F5344CB8AC3E}">
        <p14:creationId xmlns:p14="http://schemas.microsoft.com/office/powerpoint/2010/main" val="41509514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A6E3A-B966-BB41-9DBB-AF1DCD71F5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101" y="137803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Thanks to our sponsors!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FB2AE6-8670-9D4D-96A4-815B13EF34B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4078" y="1454310"/>
            <a:ext cx="1722042" cy="1730291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Mac HD:Users:robin:Desktop:PNG:pivotlogo-10.png">
            <a:extLst>
              <a:ext uri="{FF2B5EF4-FFF2-40B4-BE49-F238E27FC236}">
                <a16:creationId xmlns:a16="http://schemas.microsoft.com/office/drawing/2014/main" id="{A0BBD64E-8B0F-284B-B6D7-1CA97737FA43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0097" y="1126486"/>
            <a:ext cx="2512880" cy="2335519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E7C9C21-A42B-B843-93EA-7C7116C002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6678" y="3321564"/>
            <a:ext cx="5218894" cy="1541108"/>
          </a:xfrm>
          <a:prstGeom prst="rect">
            <a:avLst/>
          </a:prstGeom>
        </p:spPr>
      </p:pic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53143599-A071-2240-891D-F2B07592A2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051" y="5291528"/>
            <a:ext cx="10807700" cy="162860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Lecture contributions from:</a:t>
            </a:r>
          </a:p>
          <a:p>
            <a:pPr marL="0" indent="0">
              <a:buNone/>
            </a:pPr>
            <a:r>
              <a:rPr lang="en-US" dirty="0" err="1">
                <a:solidFill>
                  <a:schemeClr val="bg1"/>
                </a:solidFill>
              </a:rPr>
              <a:t>Tanjona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Ramiadantsoa</a:t>
            </a: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Steve </a:t>
            </a:r>
            <a:r>
              <a:rPr lang="en-US" dirty="0" err="1">
                <a:solidFill>
                  <a:schemeClr val="bg1"/>
                </a:solidFill>
              </a:rPr>
              <a:t>Bellan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26" name="Picture 2" descr="Picture">
            <a:extLst>
              <a:ext uri="{FF2B5EF4-FFF2-40B4-BE49-F238E27FC236}">
                <a16:creationId xmlns:a16="http://schemas.microsoft.com/office/drawing/2014/main" id="{9050C192-4A7A-52C5-8E5B-90B5FA0361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5096" y="873725"/>
            <a:ext cx="5218894" cy="2531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97476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What are </a:t>
            </a:r>
            <a:r>
              <a:rPr lang="en-US" sz="3600" dirty="0">
                <a:solidFill>
                  <a:srgbClr val="FF40FF"/>
                </a:solidFill>
              </a:rPr>
              <a:t>data</a:t>
            </a:r>
            <a:r>
              <a:rPr lang="en-US" sz="3600" dirty="0">
                <a:solidFill>
                  <a:schemeClr val="bg1"/>
                </a:solidFill>
              </a:rPr>
              <a:t>?</a:t>
            </a:r>
          </a:p>
          <a:p>
            <a:pPr lvl="1"/>
            <a:r>
              <a:rPr lang="en-US" sz="2800" dirty="0"/>
              <a:t>Backbone of science</a:t>
            </a:r>
          </a:p>
          <a:p>
            <a:pPr lvl="1"/>
            <a:r>
              <a:rPr lang="en-US" sz="2800" dirty="0">
                <a:solidFill>
                  <a:srgbClr val="FF40FF"/>
                </a:solidFill>
              </a:rPr>
              <a:t>Evidence</a:t>
            </a:r>
            <a:r>
              <a:rPr lang="en-US" sz="2800" dirty="0"/>
              <a:t> </a:t>
            </a:r>
            <a:r>
              <a:rPr lang="en-US" sz="2800" dirty="0">
                <a:solidFill>
                  <a:schemeClr val="bg1"/>
                </a:solidFill>
              </a:rPr>
              <a:t>to support a </a:t>
            </a:r>
            <a:r>
              <a:rPr lang="en-US" sz="2800" dirty="0">
                <a:solidFill>
                  <a:schemeClr val="accent5">
                    <a:lumMod val="75000"/>
                  </a:schemeClr>
                </a:solidFill>
              </a:rPr>
              <a:t>claim</a:t>
            </a:r>
          </a:p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E62CECB-572F-B843-ABB9-E8C9C4AB12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3931" y="0"/>
            <a:ext cx="1468069" cy="1436327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2A022479-EE98-BA3A-1EEB-F6CA51824A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FF40FF"/>
                </a:solidFill>
              </a:rPr>
              <a:t>Data</a:t>
            </a:r>
            <a:r>
              <a:rPr lang="en-US" b="1" dirty="0">
                <a:solidFill>
                  <a:schemeClr val="bg1"/>
                </a:solidFill>
              </a:rPr>
              <a:t> and </a:t>
            </a: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Models</a:t>
            </a:r>
          </a:p>
        </p:txBody>
      </p:sp>
    </p:spTree>
    <p:extLst>
      <p:ext uri="{BB962C8B-B14F-4D97-AF65-F5344CB8AC3E}">
        <p14:creationId xmlns:p14="http://schemas.microsoft.com/office/powerpoint/2010/main" val="16779658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C94C7-91F3-3A45-84BF-37C9CC3EC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Are these data?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A61F5E-6299-DF44-8A78-E9B71B0A8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3931" y="14068"/>
            <a:ext cx="1468069" cy="143632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4A8CA98-E610-332F-C8C3-519B86BA5A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994" t="8057" r="6161" b="21148"/>
          <a:stretch/>
        </p:blipFill>
        <p:spPr>
          <a:xfrm>
            <a:off x="3526971" y="1877785"/>
            <a:ext cx="5159829" cy="3755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9420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C94C7-91F3-3A45-84BF-37C9CC3EC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Are these data?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A61F5E-6299-DF44-8A78-E9B71B0A8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3931" y="14068"/>
            <a:ext cx="1468069" cy="143632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4A8CA98-E610-332F-C8C3-519B86BA5A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008" r="4685" b="17763"/>
          <a:stretch/>
        </p:blipFill>
        <p:spPr>
          <a:xfrm>
            <a:off x="3461656" y="1450395"/>
            <a:ext cx="5323115" cy="4362576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4268C23-0008-DC61-3651-3CD2D9D22469}"/>
              </a:ext>
            </a:extLst>
          </p:cNvPr>
          <p:cNvSpPr txBox="1">
            <a:spLocks/>
          </p:cNvSpPr>
          <p:nvPr/>
        </p:nvSpPr>
        <p:spPr>
          <a:xfrm>
            <a:off x="3081407" y="5612819"/>
            <a:ext cx="669940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>
                <a:solidFill>
                  <a:schemeClr val="bg1"/>
                </a:solidFill>
              </a:rPr>
              <a:t>What do we need to make these data?</a:t>
            </a:r>
          </a:p>
        </p:txBody>
      </p:sp>
    </p:spTree>
    <p:extLst>
      <p:ext uri="{BB962C8B-B14F-4D97-AF65-F5344CB8AC3E}">
        <p14:creationId xmlns:p14="http://schemas.microsoft.com/office/powerpoint/2010/main" val="2859083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C94C7-91F3-3A45-84BF-37C9CC3EC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Are these data?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A61F5E-6299-DF44-8A78-E9B71B0A8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3931" y="14068"/>
            <a:ext cx="1468069" cy="143632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4A8CA98-E610-332F-C8C3-519B86BA5A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358" b="10991"/>
          <a:stretch/>
        </p:blipFill>
        <p:spPr>
          <a:xfrm>
            <a:off x="3020786" y="1450395"/>
            <a:ext cx="6074526" cy="4721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8979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C94C7-91F3-3A45-84BF-37C9CC3EC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Are these data?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A61F5E-6299-DF44-8A78-E9B71B0A8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3931" y="14068"/>
            <a:ext cx="1468069" cy="143632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4A8CA98-E610-332F-C8C3-519B86BA5A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6819" y="1450395"/>
            <a:ext cx="6628493" cy="5304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8655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C94C7-91F3-3A45-84BF-37C9CC3EC8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331" y="0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Are these data?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A61F5E-6299-DF44-8A78-E9B71B0A8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3931" y="14068"/>
            <a:ext cx="1468069" cy="143632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4A8CA98-E610-332F-C8C3-519B86BA5A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6819" y="1450395"/>
            <a:ext cx="6628493" cy="53048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60ED5F8-A138-456B-A6B8-0261CC0EC6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1055889"/>
            <a:ext cx="7772400" cy="539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3834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C94C7-91F3-3A45-84BF-37C9CC3EC8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331" y="0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Are these data?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A61F5E-6299-DF44-8A78-E9B71B0A8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3931" y="14068"/>
            <a:ext cx="1468069" cy="143632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4A8CA98-E610-332F-C8C3-519B86BA5A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6819" y="1450395"/>
            <a:ext cx="6628493" cy="53048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3D63779-3F4F-33AE-B7BC-097EE8CF5C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1313" y="986483"/>
            <a:ext cx="4431393" cy="678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3087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C94C7-91F3-3A45-84BF-37C9CC3EC8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331" y="0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Are these data?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A61F5E-6299-DF44-8A78-E9B71B0A8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3931" y="14068"/>
            <a:ext cx="1468069" cy="143632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4A8CA98-E610-332F-C8C3-519B86BA5A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6819" y="1450395"/>
            <a:ext cx="6628493" cy="53048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C835DF3-7D57-A9F3-6CBB-40BA214DDF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8572" y="1060458"/>
            <a:ext cx="5074856" cy="530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1830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C94C7-91F3-3A45-84BF-37C9CC3EC8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331" y="0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Are these data?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A61F5E-6299-DF44-8A78-E9B71B0A8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3931" y="14068"/>
            <a:ext cx="1468069" cy="143632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4A8CA98-E610-332F-C8C3-519B86BA5A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6819" y="1450395"/>
            <a:ext cx="6628493" cy="53048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C835DF3-7D57-A9F3-6CBB-40BA214DDF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8572" y="1060458"/>
            <a:ext cx="5074856" cy="5302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8CDD988-3B28-BB33-E49B-5864F3CE31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37188" y="6466114"/>
            <a:ext cx="3654811" cy="377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8986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6A61F5E-6299-DF44-8A78-E9B71B0A8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3931" y="14068"/>
            <a:ext cx="1468069" cy="1436327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3C8DB90-CF41-7B09-C3E4-9AB5C7C6C8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43882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5000" dirty="0">
                <a:solidFill>
                  <a:schemeClr val="bg1"/>
                </a:solidFill>
                <a:latin typeface="+mj-lt"/>
              </a:rPr>
              <a:t>What are </a:t>
            </a:r>
            <a:r>
              <a:rPr lang="en-US" sz="5000" dirty="0">
                <a:solidFill>
                  <a:srgbClr val="FF40FF"/>
                </a:solidFill>
                <a:latin typeface="+mj-lt"/>
              </a:rPr>
              <a:t>data</a:t>
            </a:r>
            <a:r>
              <a:rPr lang="en-US" sz="5000" dirty="0">
                <a:solidFill>
                  <a:schemeClr val="bg1"/>
                </a:solidFill>
                <a:latin typeface="+mj-lt"/>
              </a:rPr>
              <a:t>?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A29ECF6-2594-2C27-FE76-169042F6C37E}"/>
              </a:ext>
            </a:extLst>
          </p:cNvPr>
          <p:cNvSpPr txBox="1">
            <a:spLocks/>
          </p:cNvSpPr>
          <p:nvPr/>
        </p:nvSpPr>
        <p:spPr>
          <a:xfrm>
            <a:off x="942365" y="200372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3200" dirty="0">
                <a:solidFill>
                  <a:schemeClr val="bg1"/>
                </a:solidFill>
              </a:rPr>
              <a:t>A relationship between at least two variables</a:t>
            </a:r>
          </a:p>
          <a:p>
            <a:pPr lvl="2"/>
            <a:r>
              <a:rPr lang="en-US" sz="2600" dirty="0">
                <a:solidFill>
                  <a:schemeClr val="bg1"/>
                </a:solidFill>
              </a:rPr>
              <a:t>x: explanatory, control, driver, independent variable(s)</a:t>
            </a:r>
          </a:p>
          <a:p>
            <a:pPr lvl="2"/>
            <a:r>
              <a:rPr lang="en-US" sz="2600" dirty="0">
                <a:solidFill>
                  <a:schemeClr val="bg1"/>
                </a:solidFill>
              </a:rPr>
              <a:t>y: response, dependent variable(s) </a:t>
            </a:r>
          </a:p>
          <a:p>
            <a:pPr lvl="1"/>
            <a:r>
              <a:rPr lang="en-US" sz="3200" dirty="0">
                <a:solidFill>
                  <a:schemeClr val="bg1"/>
                </a:solidFill>
              </a:rPr>
              <a:t>x and y should be clearly defined </a:t>
            </a:r>
          </a:p>
          <a:p>
            <a:pPr lvl="2"/>
            <a:r>
              <a:rPr lang="en-US" sz="2800" dirty="0">
                <a:solidFill>
                  <a:schemeClr val="bg1"/>
                </a:solidFill>
              </a:rPr>
              <a:t>with respect to the</a:t>
            </a:r>
            <a:r>
              <a:rPr lang="en-US" sz="2800" b="1" dirty="0">
                <a:solidFill>
                  <a:schemeClr val="bg1"/>
                </a:solidFill>
              </a:rPr>
              <a:t> question!</a:t>
            </a:r>
            <a:endParaRPr lang="en-US" sz="3200" dirty="0">
              <a:solidFill>
                <a:schemeClr val="bg1"/>
              </a:solidFill>
            </a:endParaRPr>
          </a:p>
          <a:p>
            <a:pPr lvl="1"/>
            <a:r>
              <a:rPr lang="en-US" sz="3200" dirty="0">
                <a:solidFill>
                  <a:schemeClr val="bg1"/>
                </a:solidFill>
              </a:rPr>
              <a:t>Backbone of science</a:t>
            </a:r>
          </a:p>
          <a:p>
            <a:pPr lvl="1"/>
            <a:r>
              <a:rPr lang="en-US" sz="3200" dirty="0">
                <a:solidFill>
                  <a:schemeClr val="bg1"/>
                </a:solidFill>
              </a:rPr>
              <a:t>Evidence to support a claim</a:t>
            </a:r>
          </a:p>
          <a:p>
            <a:pPr lvl="1"/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2F66DEE-73D0-750A-0328-C585961B789A}"/>
              </a:ext>
            </a:extLst>
          </p:cNvPr>
          <p:cNvSpPr/>
          <p:nvPr/>
        </p:nvSpPr>
        <p:spPr>
          <a:xfrm>
            <a:off x="1289113" y="3400191"/>
            <a:ext cx="7058635" cy="282484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8402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C94C7-91F3-3A45-84BF-37C9CC3EC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Goals for this lecture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D697E5-95D5-304C-BF8B-85900329AF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6135"/>
            <a:ext cx="10515600" cy="4351338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To explain what we’re doing here</a:t>
            </a:r>
          </a:p>
          <a:p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00806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6A61F5E-6299-DF44-8A78-E9B71B0A8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3931" y="14068"/>
            <a:ext cx="1468069" cy="1436327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3C8DB90-CF41-7B09-C3E4-9AB5C7C6C8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43882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5000" dirty="0">
                <a:solidFill>
                  <a:schemeClr val="bg1"/>
                </a:solidFill>
                <a:latin typeface="+mj-lt"/>
              </a:rPr>
              <a:t>What are </a:t>
            </a:r>
            <a:r>
              <a:rPr lang="en-US" sz="5000" dirty="0">
                <a:solidFill>
                  <a:srgbClr val="FF40FF"/>
                </a:solidFill>
                <a:latin typeface="+mj-lt"/>
              </a:rPr>
              <a:t>data</a:t>
            </a:r>
            <a:r>
              <a:rPr lang="en-US" sz="5000" dirty="0">
                <a:solidFill>
                  <a:schemeClr val="bg1"/>
                </a:solidFill>
                <a:latin typeface="+mj-lt"/>
              </a:rPr>
              <a:t>?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A29ECF6-2594-2C27-FE76-169042F6C37E}"/>
              </a:ext>
            </a:extLst>
          </p:cNvPr>
          <p:cNvSpPr txBox="1">
            <a:spLocks/>
          </p:cNvSpPr>
          <p:nvPr/>
        </p:nvSpPr>
        <p:spPr>
          <a:xfrm>
            <a:off x="942365" y="200372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3200" dirty="0">
                <a:solidFill>
                  <a:schemeClr val="bg1"/>
                </a:solidFill>
              </a:rPr>
              <a:t>A relationship between at least two variables</a:t>
            </a:r>
          </a:p>
          <a:p>
            <a:pPr lvl="2"/>
            <a:r>
              <a:rPr lang="en-US" sz="2600" dirty="0">
                <a:solidFill>
                  <a:schemeClr val="bg1"/>
                </a:solidFill>
              </a:rPr>
              <a:t>x: explanatory, control, driver, independent variable(s)</a:t>
            </a:r>
          </a:p>
          <a:p>
            <a:pPr lvl="2"/>
            <a:r>
              <a:rPr lang="en-US" sz="2600" dirty="0">
                <a:solidFill>
                  <a:schemeClr val="bg1"/>
                </a:solidFill>
              </a:rPr>
              <a:t>y: response, dependent variable(s) </a:t>
            </a:r>
          </a:p>
          <a:p>
            <a:pPr lvl="1"/>
            <a:r>
              <a:rPr lang="en-US" sz="3200" dirty="0">
                <a:solidFill>
                  <a:schemeClr val="bg1"/>
                </a:solidFill>
              </a:rPr>
              <a:t>x and y should be clearly defined </a:t>
            </a:r>
          </a:p>
          <a:p>
            <a:pPr lvl="2"/>
            <a:r>
              <a:rPr lang="en-US" sz="2800" dirty="0">
                <a:solidFill>
                  <a:schemeClr val="bg1"/>
                </a:solidFill>
              </a:rPr>
              <a:t>with respect to the</a:t>
            </a:r>
            <a:r>
              <a:rPr lang="en-US" sz="2800" b="1" dirty="0">
                <a:solidFill>
                  <a:schemeClr val="bg1"/>
                </a:solidFill>
              </a:rPr>
              <a:t> question!</a:t>
            </a:r>
            <a:endParaRPr lang="en-US" sz="3200" dirty="0">
              <a:solidFill>
                <a:schemeClr val="bg1"/>
              </a:solidFill>
            </a:endParaRPr>
          </a:p>
          <a:p>
            <a:pPr lvl="1"/>
            <a:r>
              <a:rPr lang="en-US" sz="3200" dirty="0">
                <a:solidFill>
                  <a:schemeClr val="bg1"/>
                </a:solidFill>
              </a:rPr>
              <a:t>Backbone of science</a:t>
            </a:r>
          </a:p>
          <a:p>
            <a:pPr lvl="1"/>
            <a:r>
              <a:rPr lang="en-US" sz="3200" dirty="0">
                <a:solidFill>
                  <a:schemeClr val="bg1"/>
                </a:solidFill>
              </a:rPr>
              <a:t>Evidence to support a claim</a:t>
            </a:r>
          </a:p>
          <a:p>
            <a:pPr lvl="1"/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DB80D8B-B5A4-8F9B-949D-F17FFC94FAC7}"/>
              </a:ext>
            </a:extLst>
          </p:cNvPr>
          <p:cNvSpPr/>
          <p:nvPr/>
        </p:nvSpPr>
        <p:spPr>
          <a:xfrm>
            <a:off x="1289113" y="4359729"/>
            <a:ext cx="7058635" cy="186530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6545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6A61F5E-6299-DF44-8A78-E9B71B0A8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3931" y="14068"/>
            <a:ext cx="1468069" cy="1436327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3C8DB90-CF41-7B09-C3E4-9AB5C7C6C8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43882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5000" dirty="0">
                <a:solidFill>
                  <a:schemeClr val="bg1"/>
                </a:solidFill>
                <a:latin typeface="+mj-lt"/>
              </a:rPr>
              <a:t>What are </a:t>
            </a:r>
            <a:r>
              <a:rPr lang="en-US" sz="5000" dirty="0">
                <a:solidFill>
                  <a:srgbClr val="FF40FF"/>
                </a:solidFill>
                <a:latin typeface="+mj-lt"/>
              </a:rPr>
              <a:t>data</a:t>
            </a:r>
            <a:r>
              <a:rPr lang="en-US" sz="5000" dirty="0">
                <a:solidFill>
                  <a:schemeClr val="bg1"/>
                </a:solidFill>
                <a:latin typeface="+mj-lt"/>
              </a:rPr>
              <a:t>?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A29ECF6-2594-2C27-FE76-169042F6C37E}"/>
              </a:ext>
            </a:extLst>
          </p:cNvPr>
          <p:cNvSpPr txBox="1">
            <a:spLocks/>
          </p:cNvSpPr>
          <p:nvPr/>
        </p:nvSpPr>
        <p:spPr>
          <a:xfrm>
            <a:off x="942365" y="200372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3200" dirty="0">
                <a:solidFill>
                  <a:schemeClr val="bg1"/>
                </a:solidFill>
              </a:rPr>
              <a:t>A relationship between at least two variables</a:t>
            </a:r>
          </a:p>
          <a:p>
            <a:pPr lvl="2"/>
            <a:r>
              <a:rPr lang="en-US" sz="2600" dirty="0">
                <a:solidFill>
                  <a:schemeClr val="bg1"/>
                </a:solidFill>
              </a:rPr>
              <a:t>x: explanatory, control, driver, independent variable(s)</a:t>
            </a:r>
          </a:p>
          <a:p>
            <a:pPr lvl="2"/>
            <a:r>
              <a:rPr lang="en-US" sz="2600" dirty="0">
                <a:solidFill>
                  <a:schemeClr val="bg1"/>
                </a:solidFill>
              </a:rPr>
              <a:t>y: response, dependent variable(s) </a:t>
            </a:r>
          </a:p>
          <a:p>
            <a:pPr lvl="1"/>
            <a:r>
              <a:rPr lang="en-US" sz="3200" dirty="0">
                <a:solidFill>
                  <a:schemeClr val="bg1"/>
                </a:solidFill>
              </a:rPr>
              <a:t>x and y should be clearly defined </a:t>
            </a:r>
          </a:p>
          <a:p>
            <a:pPr lvl="2"/>
            <a:r>
              <a:rPr lang="en-US" sz="2800" dirty="0">
                <a:solidFill>
                  <a:schemeClr val="bg1"/>
                </a:solidFill>
              </a:rPr>
              <a:t>with respect to the</a:t>
            </a:r>
            <a:r>
              <a:rPr lang="en-US" sz="2800" b="1" dirty="0">
                <a:solidFill>
                  <a:schemeClr val="bg1"/>
                </a:solidFill>
              </a:rPr>
              <a:t> question!</a:t>
            </a:r>
            <a:endParaRPr lang="en-US" sz="3200" dirty="0">
              <a:solidFill>
                <a:schemeClr val="bg1"/>
              </a:solidFill>
            </a:endParaRPr>
          </a:p>
          <a:p>
            <a:pPr lvl="1"/>
            <a:r>
              <a:rPr lang="en-US" sz="3200" b="1" dirty="0">
                <a:solidFill>
                  <a:srgbClr val="FF40FF"/>
                </a:solidFill>
              </a:rPr>
              <a:t>Evidence</a:t>
            </a:r>
            <a:r>
              <a:rPr lang="en-US" sz="3200" dirty="0">
                <a:solidFill>
                  <a:schemeClr val="bg1"/>
                </a:solidFill>
              </a:rPr>
              <a:t> to support a </a:t>
            </a:r>
            <a:r>
              <a:rPr lang="en-US" sz="3200" b="1" dirty="0">
                <a:solidFill>
                  <a:schemeClr val="accent5">
                    <a:lumMod val="75000"/>
                  </a:schemeClr>
                </a:solidFill>
              </a:rPr>
              <a:t>claim</a:t>
            </a:r>
          </a:p>
          <a:p>
            <a:pPr lvl="1"/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63229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6A61F5E-6299-DF44-8A78-E9B71B0A8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3931" y="14068"/>
            <a:ext cx="1468069" cy="1436327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3C8DB90-CF41-7B09-C3E4-9AB5C7C6C8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8331" y="272588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>
                <a:solidFill>
                  <a:schemeClr val="bg1"/>
                </a:solidFill>
                <a:latin typeface="+mj-lt"/>
              </a:rPr>
              <a:t>Data provide </a:t>
            </a:r>
            <a:r>
              <a:rPr lang="en-US" sz="4000" dirty="0">
                <a:solidFill>
                  <a:srgbClr val="FF40FF"/>
                </a:solidFill>
                <a:latin typeface="+mj-lt"/>
              </a:rPr>
              <a:t>evidence</a:t>
            </a:r>
            <a:r>
              <a:rPr lang="en-US" sz="4000" dirty="0">
                <a:latin typeface="+mj-lt"/>
              </a:rPr>
              <a:t> </a:t>
            </a:r>
            <a:r>
              <a:rPr lang="en-US" sz="4000" dirty="0">
                <a:solidFill>
                  <a:schemeClr val="bg1"/>
                </a:solidFill>
                <a:latin typeface="+mj-lt"/>
              </a:rPr>
              <a:t>to support a </a:t>
            </a:r>
            <a:r>
              <a:rPr lang="en-US" sz="4000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claim</a:t>
            </a:r>
            <a:r>
              <a:rPr lang="en-US" sz="4000" dirty="0">
                <a:solidFill>
                  <a:schemeClr val="bg1"/>
                </a:solidFill>
                <a:latin typeface="+mj-lt"/>
              </a:rPr>
              <a:t>.</a:t>
            </a:r>
          </a:p>
          <a:p>
            <a:pPr lvl="1"/>
            <a:r>
              <a:rPr lang="en-US" sz="4000" dirty="0"/>
              <a:t>Backbone of science</a:t>
            </a:r>
          </a:p>
          <a:p>
            <a:pPr lvl="1"/>
            <a:endParaRPr lang="en-US" sz="4000" dirty="0">
              <a:solidFill>
                <a:schemeClr val="bg1"/>
              </a:solidFill>
            </a:endParaRPr>
          </a:p>
          <a:p>
            <a:endParaRPr lang="en-US" sz="40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9B81196-45EC-E3B2-9592-B6DC83DC94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6819" y="1450395"/>
            <a:ext cx="6628493" cy="530486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9C962ED-6490-8437-AC02-4F88F7A6A7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8572" y="1060458"/>
            <a:ext cx="5074856" cy="5302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F7648F9-DC3C-DC6E-6E2A-8A174DB7AE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37188" y="6466114"/>
            <a:ext cx="3654811" cy="377818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AE50783-2018-E110-8142-6992A069DFEB}"/>
              </a:ext>
            </a:extLst>
          </p:cNvPr>
          <p:cNvSpPr txBox="1">
            <a:spLocks/>
          </p:cNvSpPr>
          <p:nvPr/>
        </p:nvSpPr>
        <p:spPr>
          <a:xfrm>
            <a:off x="8772384" y="2114776"/>
            <a:ext cx="321128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US" i="1" dirty="0">
                <a:solidFill>
                  <a:schemeClr val="accent5">
                    <a:lumMod val="75000"/>
                  </a:schemeClr>
                </a:solidFill>
              </a:rPr>
              <a:t>CLAIM</a:t>
            </a:r>
            <a:r>
              <a:rPr lang="en-US" i="1" dirty="0">
                <a:solidFill>
                  <a:schemeClr val="bg1"/>
                </a:solidFill>
              </a:rPr>
              <a:t>: The population size of Madagascar has increased throughout the past 50 years</a:t>
            </a:r>
          </a:p>
        </p:txBody>
      </p:sp>
    </p:spTree>
    <p:extLst>
      <p:ext uri="{BB962C8B-B14F-4D97-AF65-F5344CB8AC3E}">
        <p14:creationId xmlns:p14="http://schemas.microsoft.com/office/powerpoint/2010/main" val="8819989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4887075"/>
              </p:ext>
            </p:extLst>
          </p:nvPr>
        </p:nvGraphicFramePr>
        <p:xfrm>
          <a:off x="1994646" y="1367130"/>
          <a:ext cx="8256495" cy="475045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521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521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521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23103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F40FF"/>
                          </a:solidFill>
                        </a:rPr>
                        <a:t>Observational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F40FF"/>
                          </a:solidFill>
                        </a:rPr>
                        <a:t>Experimental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F40FF"/>
                          </a:solidFill>
                        </a:rPr>
                        <a:t>Simulated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2735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-</a:t>
                      </a:r>
                      <a:r>
                        <a:rPr lang="en-US" baseline="0" dirty="0"/>
                        <a:t> Just measure x and y</a:t>
                      </a:r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- Interfere</a:t>
                      </a:r>
                      <a:r>
                        <a:rPr lang="en-US" baseline="0" dirty="0"/>
                        <a:t> with x or the relationship between x and y</a:t>
                      </a:r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- Create</a:t>
                      </a:r>
                      <a:r>
                        <a:rPr lang="en-US" baseline="0" dirty="0"/>
                        <a:t> a relationship between x and y</a:t>
                      </a:r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41" t="6667" r="14558" b="9804"/>
          <a:stretch/>
        </p:blipFill>
        <p:spPr>
          <a:xfrm>
            <a:off x="2152650" y="2271725"/>
            <a:ext cx="1622738" cy="169432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35"/>
          <a:stretch/>
        </p:blipFill>
        <p:spPr>
          <a:xfrm>
            <a:off x="2244510" y="4233314"/>
            <a:ext cx="1439019" cy="161700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0928" y="2914241"/>
            <a:ext cx="2708777" cy="210362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4573" y="3118888"/>
            <a:ext cx="2611735" cy="1775980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>
            <a:off x="4374776" y="1367130"/>
            <a:ext cx="0" cy="4483193"/>
          </a:xfrm>
          <a:prstGeom prst="line">
            <a:avLst/>
          </a:prstGeom>
          <a:ln w="57150">
            <a:solidFill>
              <a:srgbClr val="FF4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7477280" y="1367130"/>
            <a:ext cx="0" cy="4483193"/>
          </a:xfrm>
          <a:prstGeom prst="line">
            <a:avLst/>
          </a:prstGeom>
          <a:ln w="57150">
            <a:solidFill>
              <a:srgbClr val="FF4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Left Brace 20"/>
          <p:cNvSpPr/>
          <p:nvPr/>
        </p:nvSpPr>
        <p:spPr>
          <a:xfrm rot="16200000">
            <a:off x="4523753" y="3360718"/>
            <a:ext cx="463924" cy="5443134"/>
          </a:xfrm>
          <a:prstGeom prst="leftBrace">
            <a:avLst/>
          </a:prstGeom>
          <a:ln w="57150">
            <a:solidFill>
              <a:srgbClr val="FF4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982554" y="6349145"/>
            <a:ext cx="15463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Empirical data</a:t>
            </a:r>
          </a:p>
        </p:txBody>
      </p:sp>
      <p:sp>
        <p:nvSpPr>
          <p:cNvPr id="14" name="Title 4">
            <a:extLst>
              <a:ext uri="{FF2B5EF4-FFF2-40B4-BE49-F238E27FC236}">
                <a16:creationId xmlns:a16="http://schemas.microsoft.com/office/drawing/2014/main" id="{F3E79E5A-32A4-C949-B290-A2F4949FF727}"/>
              </a:ext>
            </a:extLst>
          </p:cNvPr>
          <p:cNvSpPr txBox="1">
            <a:spLocks/>
          </p:cNvSpPr>
          <p:nvPr/>
        </p:nvSpPr>
        <p:spPr>
          <a:xfrm>
            <a:off x="623898" y="29532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FF40FF"/>
                </a:solidFill>
              </a:rPr>
              <a:t>Data</a:t>
            </a:r>
            <a:r>
              <a:rPr lang="en-US" dirty="0">
                <a:solidFill>
                  <a:schemeClr val="bg1"/>
                </a:solidFill>
              </a:rPr>
              <a:t>: Sources of x and y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AF572A2-E413-AC47-AF88-38D4617C46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23931" y="0"/>
            <a:ext cx="1468069" cy="1436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4635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4">
            <a:extLst>
              <a:ext uri="{FF2B5EF4-FFF2-40B4-BE49-F238E27FC236}">
                <a16:creationId xmlns:a16="http://schemas.microsoft.com/office/drawing/2014/main" id="{F3E79E5A-32A4-C949-B290-A2F4949FF727}"/>
              </a:ext>
            </a:extLst>
          </p:cNvPr>
          <p:cNvSpPr txBox="1">
            <a:spLocks/>
          </p:cNvSpPr>
          <p:nvPr/>
        </p:nvSpPr>
        <p:spPr>
          <a:xfrm>
            <a:off x="623898" y="29532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FF40FF"/>
                </a:solidFill>
              </a:rPr>
              <a:t>Data</a:t>
            </a:r>
            <a:r>
              <a:rPr lang="en-US" dirty="0">
                <a:solidFill>
                  <a:schemeClr val="bg1"/>
                </a:solidFill>
              </a:rPr>
              <a:t>: Types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A8466210-AEAB-6243-AEF9-06EEE1E20B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chemeClr val="bg1"/>
                </a:solidFill>
              </a:rPr>
              <a:t>Numerical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3DB8A17B-901A-6743-AC43-D51B55F0C494}"/>
              </a:ext>
            </a:extLst>
          </p:cNvPr>
          <p:cNvSpPr txBox="1">
            <a:spLocks/>
          </p:cNvSpPr>
          <p:nvPr/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solidFill>
                  <a:schemeClr val="bg1"/>
                </a:solidFill>
              </a:rPr>
              <a:t>Categorical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4A6C29F3-2ED7-0746-854E-E920A02BC0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3931" y="0"/>
            <a:ext cx="1468069" cy="1436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5776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A8466210-AEAB-6243-AEF9-06EEE1E20B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chemeClr val="bg1"/>
                </a:solidFill>
              </a:rPr>
              <a:t>Numerical</a:t>
            </a:r>
          </a:p>
          <a:p>
            <a:r>
              <a:rPr lang="en-US" dirty="0">
                <a:solidFill>
                  <a:schemeClr val="bg1"/>
                </a:solidFill>
              </a:rPr>
              <a:t>A variable is numerical when you can transform it with mathematical operation</a:t>
            </a:r>
          </a:p>
          <a:p>
            <a:r>
              <a:rPr lang="en-US" dirty="0">
                <a:solidFill>
                  <a:schemeClr val="bg1"/>
                </a:solidFill>
              </a:rPr>
              <a:t>Examples?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3DB8A17B-901A-6743-AC43-D51B55F0C494}"/>
              </a:ext>
            </a:extLst>
          </p:cNvPr>
          <p:cNvSpPr txBox="1">
            <a:spLocks/>
          </p:cNvSpPr>
          <p:nvPr/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solidFill>
                  <a:schemeClr val="bg1"/>
                </a:solidFill>
              </a:rPr>
              <a:t>Categorical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ECB019-B3C0-A746-9FCA-946BCF75C8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3931" y="0"/>
            <a:ext cx="1468069" cy="1436327"/>
          </a:xfrm>
          <a:prstGeom prst="rect">
            <a:avLst/>
          </a:prstGeom>
        </p:spPr>
      </p:pic>
      <p:sp>
        <p:nvSpPr>
          <p:cNvPr id="3" name="Title 4">
            <a:extLst>
              <a:ext uri="{FF2B5EF4-FFF2-40B4-BE49-F238E27FC236}">
                <a16:creationId xmlns:a16="http://schemas.microsoft.com/office/drawing/2014/main" id="{0009BB5D-00AA-5519-65E4-30E402C82F90}"/>
              </a:ext>
            </a:extLst>
          </p:cNvPr>
          <p:cNvSpPr txBox="1">
            <a:spLocks/>
          </p:cNvSpPr>
          <p:nvPr/>
        </p:nvSpPr>
        <p:spPr>
          <a:xfrm>
            <a:off x="623898" y="29532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FF40FF"/>
                </a:solidFill>
              </a:rPr>
              <a:t>Data</a:t>
            </a:r>
            <a:r>
              <a:rPr lang="en-US" dirty="0">
                <a:solidFill>
                  <a:schemeClr val="bg1"/>
                </a:solidFill>
              </a:rPr>
              <a:t>: Types</a:t>
            </a:r>
          </a:p>
        </p:txBody>
      </p:sp>
    </p:spTree>
    <p:extLst>
      <p:ext uri="{BB962C8B-B14F-4D97-AF65-F5344CB8AC3E}">
        <p14:creationId xmlns:p14="http://schemas.microsoft.com/office/powerpoint/2010/main" val="22100379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A8466210-AEAB-6243-AEF9-06EEE1E20B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chemeClr val="bg1"/>
                </a:solidFill>
              </a:rPr>
              <a:t>Numerical</a:t>
            </a:r>
          </a:p>
          <a:p>
            <a:r>
              <a:rPr lang="en-US" dirty="0">
                <a:solidFill>
                  <a:schemeClr val="bg1"/>
                </a:solidFill>
              </a:rPr>
              <a:t>A variable is numerical when you can transform it with mathematical operation</a:t>
            </a:r>
          </a:p>
          <a:p>
            <a:r>
              <a:rPr lang="en-US" dirty="0">
                <a:solidFill>
                  <a:schemeClr val="bg1"/>
                </a:solidFill>
              </a:rPr>
              <a:t>Examples:</a:t>
            </a:r>
          </a:p>
          <a:p>
            <a:r>
              <a:rPr lang="en-US" dirty="0">
                <a:solidFill>
                  <a:schemeClr val="bg1"/>
                </a:solidFill>
              </a:rPr>
              <a:t>Integer, real number, multi-dimensional number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3DB8A17B-901A-6743-AC43-D51B55F0C494}"/>
              </a:ext>
            </a:extLst>
          </p:cNvPr>
          <p:cNvSpPr txBox="1">
            <a:spLocks/>
          </p:cNvSpPr>
          <p:nvPr/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solidFill>
                  <a:schemeClr val="bg1"/>
                </a:solidFill>
              </a:rPr>
              <a:t>Categorical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B07DF2-AB84-914A-A499-D93B43F1ED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3931" y="0"/>
            <a:ext cx="1468069" cy="1436327"/>
          </a:xfrm>
          <a:prstGeom prst="rect">
            <a:avLst/>
          </a:prstGeom>
        </p:spPr>
      </p:pic>
      <p:sp>
        <p:nvSpPr>
          <p:cNvPr id="2" name="Title 4">
            <a:extLst>
              <a:ext uri="{FF2B5EF4-FFF2-40B4-BE49-F238E27FC236}">
                <a16:creationId xmlns:a16="http://schemas.microsoft.com/office/drawing/2014/main" id="{976327BA-187D-913D-498A-C8788005F5F0}"/>
              </a:ext>
            </a:extLst>
          </p:cNvPr>
          <p:cNvSpPr txBox="1">
            <a:spLocks/>
          </p:cNvSpPr>
          <p:nvPr/>
        </p:nvSpPr>
        <p:spPr>
          <a:xfrm>
            <a:off x="623898" y="29532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FF40FF"/>
                </a:solidFill>
              </a:rPr>
              <a:t>Data</a:t>
            </a:r>
            <a:r>
              <a:rPr lang="en-US" dirty="0">
                <a:solidFill>
                  <a:schemeClr val="bg1"/>
                </a:solidFill>
              </a:rPr>
              <a:t>: Types</a:t>
            </a:r>
          </a:p>
        </p:txBody>
      </p:sp>
    </p:spTree>
    <p:extLst>
      <p:ext uri="{BB962C8B-B14F-4D97-AF65-F5344CB8AC3E}">
        <p14:creationId xmlns:p14="http://schemas.microsoft.com/office/powerpoint/2010/main" val="212159340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A8466210-AEAB-6243-AEF9-06EEE1E20B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chemeClr val="bg1"/>
                </a:solidFill>
              </a:rPr>
              <a:t>Numerical</a:t>
            </a:r>
          </a:p>
          <a:p>
            <a:r>
              <a:rPr lang="en-US" dirty="0">
                <a:solidFill>
                  <a:schemeClr val="bg1"/>
                </a:solidFill>
              </a:rPr>
              <a:t>A variable is numerical when you can transform it with mathematical operation</a:t>
            </a:r>
          </a:p>
          <a:p>
            <a:r>
              <a:rPr lang="en-US" dirty="0">
                <a:solidFill>
                  <a:schemeClr val="bg1"/>
                </a:solidFill>
              </a:rPr>
              <a:t>Examples:</a:t>
            </a:r>
          </a:p>
          <a:p>
            <a:r>
              <a:rPr lang="en-US" dirty="0">
                <a:solidFill>
                  <a:schemeClr val="bg1"/>
                </a:solidFill>
              </a:rPr>
              <a:t>Integer, real number, multi-dimensional number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3DB8A17B-901A-6743-AC43-D51B55F0C494}"/>
              </a:ext>
            </a:extLst>
          </p:cNvPr>
          <p:cNvSpPr txBox="1">
            <a:spLocks/>
          </p:cNvSpPr>
          <p:nvPr/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solidFill>
                  <a:schemeClr val="bg1"/>
                </a:solidFill>
              </a:rPr>
              <a:t>Categorical</a:t>
            </a:r>
          </a:p>
          <a:p>
            <a:r>
              <a:rPr lang="en-US" dirty="0">
                <a:solidFill>
                  <a:schemeClr val="bg1"/>
                </a:solidFill>
              </a:rPr>
              <a:t>A variable is categorical when it is not numerical but a categorical can be numerical?</a:t>
            </a:r>
          </a:p>
          <a:p>
            <a:r>
              <a:rPr lang="en-US" dirty="0">
                <a:solidFill>
                  <a:schemeClr val="bg1"/>
                </a:solidFill>
              </a:rPr>
              <a:t>Examples?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1CA5D1-6B0A-8E4E-9C86-34221A1A14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3931" y="0"/>
            <a:ext cx="1468069" cy="1436327"/>
          </a:xfrm>
          <a:prstGeom prst="rect">
            <a:avLst/>
          </a:prstGeom>
        </p:spPr>
      </p:pic>
      <p:sp>
        <p:nvSpPr>
          <p:cNvPr id="2" name="Title 4">
            <a:extLst>
              <a:ext uri="{FF2B5EF4-FFF2-40B4-BE49-F238E27FC236}">
                <a16:creationId xmlns:a16="http://schemas.microsoft.com/office/drawing/2014/main" id="{640B2331-5146-DB69-5FE8-035883ED7E0F}"/>
              </a:ext>
            </a:extLst>
          </p:cNvPr>
          <p:cNvSpPr txBox="1">
            <a:spLocks/>
          </p:cNvSpPr>
          <p:nvPr/>
        </p:nvSpPr>
        <p:spPr>
          <a:xfrm>
            <a:off x="623898" y="29532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FF40FF"/>
                </a:solidFill>
              </a:rPr>
              <a:t>Data</a:t>
            </a:r>
            <a:r>
              <a:rPr lang="en-US" dirty="0">
                <a:solidFill>
                  <a:schemeClr val="bg1"/>
                </a:solidFill>
              </a:rPr>
              <a:t>: Types</a:t>
            </a:r>
          </a:p>
        </p:txBody>
      </p:sp>
    </p:spTree>
    <p:extLst>
      <p:ext uri="{BB962C8B-B14F-4D97-AF65-F5344CB8AC3E}">
        <p14:creationId xmlns:p14="http://schemas.microsoft.com/office/powerpoint/2010/main" val="5114692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A8466210-AEAB-6243-AEF9-06EEE1E20B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chemeClr val="bg1"/>
                </a:solidFill>
              </a:rPr>
              <a:t>Numerical</a:t>
            </a:r>
          </a:p>
          <a:p>
            <a:r>
              <a:rPr lang="en-US" dirty="0">
                <a:solidFill>
                  <a:schemeClr val="bg1"/>
                </a:solidFill>
              </a:rPr>
              <a:t>A variable is numerical when you can transform it with mathematical operation</a:t>
            </a:r>
          </a:p>
          <a:p>
            <a:r>
              <a:rPr lang="en-US" dirty="0">
                <a:solidFill>
                  <a:schemeClr val="bg1"/>
                </a:solidFill>
              </a:rPr>
              <a:t>Examples:</a:t>
            </a:r>
          </a:p>
          <a:p>
            <a:r>
              <a:rPr lang="en-US" dirty="0">
                <a:solidFill>
                  <a:schemeClr val="bg1"/>
                </a:solidFill>
              </a:rPr>
              <a:t>Integer, real number, multi-dimensional number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3DB8A17B-901A-6743-AC43-D51B55F0C494}"/>
              </a:ext>
            </a:extLst>
          </p:cNvPr>
          <p:cNvSpPr txBox="1">
            <a:spLocks/>
          </p:cNvSpPr>
          <p:nvPr/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solidFill>
                  <a:schemeClr val="bg1"/>
                </a:solidFill>
              </a:rPr>
              <a:t>Categorical</a:t>
            </a:r>
          </a:p>
          <a:p>
            <a:r>
              <a:rPr lang="en-US" dirty="0">
                <a:solidFill>
                  <a:schemeClr val="bg1"/>
                </a:solidFill>
              </a:rPr>
              <a:t>A variable is categorical when it is not numerical but a categorical can be numerical?</a:t>
            </a:r>
          </a:p>
          <a:p>
            <a:r>
              <a:rPr lang="en-US" dirty="0">
                <a:solidFill>
                  <a:schemeClr val="bg1"/>
                </a:solidFill>
              </a:rPr>
              <a:t>Examples:</a:t>
            </a:r>
          </a:p>
          <a:p>
            <a:r>
              <a:rPr lang="en-US" dirty="0">
                <a:solidFill>
                  <a:schemeClr val="bg1"/>
                </a:solidFill>
              </a:rPr>
              <a:t>Colors, (blood) types, species name 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1CA5D1-6B0A-8E4E-9C86-34221A1A14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3931" y="0"/>
            <a:ext cx="1468069" cy="1436327"/>
          </a:xfrm>
          <a:prstGeom prst="rect">
            <a:avLst/>
          </a:prstGeom>
        </p:spPr>
      </p:pic>
      <p:sp>
        <p:nvSpPr>
          <p:cNvPr id="2" name="Title 4">
            <a:extLst>
              <a:ext uri="{FF2B5EF4-FFF2-40B4-BE49-F238E27FC236}">
                <a16:creationId xmlns:a16="http://schemas.microsoft.com/office/drawing/2014/main" id="{640B2331-5146-DB69-5FE8-035883ED7E0F}"/>
              </a:ext>
            </a:extLst>
          </p:cNvPr>
          <p:cNvSpPr txBox="1">
            <a:spLocks/>
          </p:cNvSpPr>
          <p:nvPr/>
        </p:nvSpPr>
        <p:spPr>
          <a:xfrm>
            <a:off x="623898" y="29532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FF40FF"/>
                </a:solidFill>
              </a:rPr>
              <a:t>Data</a:t>
            </a:r>
            <a:r>
              <a:rPr lang="en-US" dirty="0">
                <a:solidFill>
                  <a:schemeClr val="bg1"/>
                </a:solidFill>
              </a:rPr>
              <a:t>: Types</a:t>
            </a:r>
          </a:p>
        </p:txBody>
      </p:sp>
    </p:spTree>
    <p:extLst>
      <p:ext uri="{BB962C8B-B14F-4D97-AF65-F5344CB8AC3E}">
        <p14:creationId xmlns:p14="http://schemas.microsoft.com/office/powerpoint/2010/main" val="3782849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40FF"/>
                </a:solidFill>
              </a:rPr>
              <a:t>Data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and </a:t>
            </a: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Models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015758-7790-E143-B9C0-30A4A38BE4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9524" y="580505"/>
            <a:ext cx="2602786" cy="2546510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3D538414-ACD2-964A-B423-7D7028392317}"/>
              </a:ext>
            </a:extLst>
          </p:cNvPr>
          <p:cNvGrpSpPr/>
          <p:nvPr/>
        </p:nvGrpSpPr>
        <p:grpSpPr>
          <a:xfrm>
            <a:off x="8914796" y="3346109"/>
            <a:ext cx="2784835" cy="2626114"/>
            <a:chOff x="8914796" y="3346109"/>
            <a:chExt cx="2784835" cy="2626114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32A7943-817D-984B-A335-8BEC23E9B71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914796" y="3346109"/>
              <a:ext cx="2784835" cy="2626114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F84AD30-7C49-4642-9661-C5C64346082B}"/>
                </a:ext>
              </a:extLst>
            </p:cNvPr>
            <p:cNvSpPr/>
            <p:nvPr/>
          </p:nvSpPr>
          <p:spPr>
            <a:xfrm>
              <a:off x="9337878" y="4243516"/>
              <a:ext cx="1929689" cy="79359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600" dirty="0"/>
                <a:t>Models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901424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C94C7-91F3-3A45-84BF-37C9CC3EC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Goals for this lecture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D697E5-95D5-304C-BF8B-85900329AF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7662"/>
            <a:ext cx="10515600" cy="4351338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To explain what we’re doing here</a:t>
            </a:r>
          </a:p>
          <a:p>
            <a:r>
              <a:rPr lang="en-US" sz="3200" dirty="0">
                <a:solidFill>
                  <a:schemeClr val="bg1"/>
                </a:solidFill>
              </a:rPr>
              <a:t>To define “science” </a:t>
            </a:r>
          </a:p>
          <a:p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131792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90116"/>
            <a:ext cx="10515600" cy="4351338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What is a </a:t>
            </a:r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model</a:t>
            </a:r>
            <a:r>
              <a:rPr lang="en-US" sz="3600" dirty="0">
                <a:solidFill>
                  <a:schemeClr val="bg1"/>
                </a:solidFill>
              </a:rPr>
              <a:t>?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A69F944-F9FB-8943-90C7-332947819266}"/>
              </a:ext>
            </a:extLst>
          </p:cNvPr>
          <p:cNvGrpSpPr/>
          <p:nvPr/>
        </p:nvGrpSpPr>
        <p:grpSpPr>
          <a:xfrm>
            <a:off x="10213144" y="17439"/>
            <a:ext cx="1978856" cy="1808186"/>
            <a:chOff x="8914796" y="3346109"/>
            <a:chExt cx="2784835" cy="262611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69F5042-5484-E345-AB03-AE13C106152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914796" y="3346109"/>
              <a:ext cx="2784835" cy="2626114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224FDA9-F0CA-704B-93EC-0B5864B0FCB6}"/>
                </a:ext>
              </a:extLst>
            </p:cNvPr>
            <p:cNvSpPr/>
            <p:nvPr/>
          </p:nvSpPr>
          <p:spPr>
            <a:xfrm>
              <a:off x="9337878" y="4243516"/>
              <a:ext cx="1929689" cy="79359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600" dirty="0"/>
                <a:t>Models</a:t>
              </a:r>
            </a:p>
          </p:txBody>
        </p:sp>
      </p:grp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B74AEA8-0DAA-3542-B357-9DC65878F06C}"/>
              </a:ext>
            </a:extLst>
          </p:cNvPr>
          <p:cNvSpPr txBox="1">
            <a:spLocks/>
          </p:cNvSpPr>
          <p:nvPr/>
        </p:nvSpPr>
        <p:spPr>
          <a:xfrm>
            <a:off x="568570" y="349733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3EBA541E-8411-F363-8AD0-4FEA37E9FB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A80A60C-A1FA-8005-7742-2BAA73935C2C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>
                <a:solidFill>
                  <a:srgbClr val="FF40FF"/>
                </a:solidFill>
              </a:rPr>
              <a:t>Data</a:t>
            </a:r>
            <a:r>
              <a:rPr lang="en-US" b="1">
                <a:solidFill>
                  <a:schemeClr val="bg1"/>
                </a:solidFill>
              </a:rPr>
              <a:t> </a:t>
            </a:r>
            <a:r>
              <a:rPr lang="en-US">
                <a:solidFill>
                  <a:schemeClr val="bg1"/>
                </a:solidFill>
              </a:rPr>
              <a:t>and </a:t>
            </a:r>
            <a:r>
              <a:rPr lang="en-US" b="1">
                <a:solidFill>
                  <a:schemeClr val="accent5">
                    <a:lumMod val="75000"/>
                  </a:schemeClr>
                </a:solidFill>
              </a:rPr>
              <a:t>Models</a:t>
            </a:r>
            <a:endParaRPr lang="en-US" b="1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180111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C94C7-91F3-3A45-84BF-37C9CC3EC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What is science?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F2DB269-0FE4-6096-A3C0-4DD7808E6A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C6B3F2DE-F3E5-7B40-7EB2-1F245A426BF9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>
                <a:solidFill>
                  <a:schemeClr val="bg1"/>
                </a:solidFill>
              </a:rPr>
              <a:t>the</a:t>
            </a:r>
            <a:r>
              <a:rPr lang="en-US">
                <a:solidFill>
                  <a:srgbClr val="FFFFFF"/>
                </a:solidFill>
              </a:rPr>
              <a:t> </a:t>
            </a:r>
            <a:r>
              <a:rPr lang="en-US">
                <a:solidFill>
                  <a:srgbClr val="FF40FF"/>
                </a:solidFill>
              </a:rPr>
              <a:t>systematic observation</a:t>
            </a:r>
            <a:r>
              <a:rPr lang="en-US">
                <a:solidFill>
                  <a:srgbClr val="FFFF00"/>
                </a:solidFill>
              </a:rPr>
              <a:t> </a:t>
            </a:r>
            <a:r>
              <a:rPr lang="en-US">
                <a:solidFill>
                  <a:schemeClr val="bg1"/>
                </a:solidFill>
              </a:rPr>
              <a:t>of natural events and conditions in order to </a:t>
            </a:r>
            <a:r>
              <a:rPr lang="en-US">
                <a:solidFill>
                  <a:srgbClr val="00B050"/>
                </a:solidFill>
              </a:rPr>
              <a:t>discover</a:t>
            </a:r>
            <a:r>
              <a:rPr lang="en-US">
                <a:solidFill>
                  <a:srgbClr val="92D050"/>
                </a:solidFill>
              </a:rPr>
              <a:t> </a:t>
            </a:r>
            <a:r>
              <a:rPr lang="en-US">
                <a:solidFill>
                  <a:schemeClr val="bg1"/>
                </a:solidFill>
              </a:rPr>
              <a:t>facts about them and to</a:t>
            </a:r>
            <a:r>
              <a:rPr lang="en-US">
                <a:solidFill>
                  <a:srgbClr val="FFFFFF"/>
                </a:solidFill>
              </a:rPr>
              <a:t> </a:t>
            </a:r>
            <a:r>
              <a:rPr lang="en-US">
                <a:solidFill>
                  <a:schemeClr val="accent5">
                    <a:lumMod val="75000"/>
                  </a:schemeClr>
                </a:solidFill>
              </a:rPr>
              <a:t>formulate laws and principles </a:t>
            </a:r>
            <a:r>
              <a:rPr lang="en-US">
                <a:solidFill>
                  <a:srgbClr val="FFFFFF"/>
                </a:solidFill>
              </a:rPr>
              <a:t>based on these facts.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400">
                <a:solidFill>
                  <a:srgbClr val="FFFFFF"/>
                </a:solidFill>
              </a:rPr>
              <a:t> – </a:t>
            </a:r>
            <a:r>
              <a:rPr lang="en-US" sz="2400" i="1">
                <a:solidFill>
                  <a:srgbClr val="FFFFFF"/>
                </a:solidFill>
              </a:rPr>
              <a:t>Academic Press Dictionary of Science &amp; Technology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endParaRPr lang="en-US">
              <a:solidFill>
                <a:srgbClr val="FFFFFF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397237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8255" y="1600201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Theory				General</a:t>
            </a:r>
          </a:p>
          <a:p>
            <a:pPr marL="0" indent="0">
              <a:buNone/>
            </a:pP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Model</a:t>
            </a:r>
          </a:p>
          <a:p>
            <a:pPr marL="0" indent="0">
              <a:buNone/>
            </a:pP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Hypothesis				Specific</a:t>
            </a:r>
          </a:p>
        </p:txBody>
      </p:sp>
      <p:cxnSp>
        <p:nvCxnSpPr>
          <p:cNvPr id="6" name="Elbow Connector 5">
            <a:extLst>
              <a:ext uri="{FF2B5EF4-FFF2-40B4-BE49-F238E27FC236}">
                <a16:creationId xmlns:a16="http://schemas.microsoft.com/office/drawing/2014/main" id="{4FA0F8FB-74DA-9B49-BDAD-AB12C0928851}"/>
              </a:ext>
            </a:extLst>
          </p:cNvPr>
          <p:cNvCxnSpPr/>
          <p:nvPr/>
        </p:nvCxnSpPr>
        <p:spPr>
          <a:xfrm rot="5400000">
            <a:off x="4499424" y="3359347"/>
            <a:ext cx="3530991" cy="12700"/>
          </a:xfrm>
          <a:prstGeom prst="bentConnector3">
            <a:avLst/>
          </a:prstGeom>
          <a:ln w="69850">
            <a:solidFill>
              <a:schemeClr val="accent5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A6610BFF-0C43-134D-BC09-A3F96E4B00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3144" y="17439"/>
            <a:ext cx="1978856" cy="1808186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275EC365-880A-FF10-DFF8-8DBFE3F12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E5FD271-3166-4282-5CFF-766CB0E93350}"/>
              </a:ext>
            </a:extLst>
          </p:cNvPr>
          <p:cNvSpPr txBox="1">
            <a:spLocks/>
          </p:cNvSpPr>
          <p:nvPr/>
        </p:nvSpPr>
        <p:spPr>
          <a:xfrm>
            <a:off x="838200" y="32698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Laws and Principles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1A5985B-37B0-7C12-73DB-A549B2DEA5E1}"/>
              </a:ext>
            </a:extLst>
          </p:cNvPr>
          <p:cNvSpPr txBox="1"/>
          <p:nvPr/>
        </p:nvSpPr>
        <p:spPr>
          <a:xfrm>
            <a:off x="2207276" y="2039434"/>
            <a:ext cx="33812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 declaration to explain a phenomenon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0E5B8FD-B558-564B-D682-7B9782E18040}"/>
              </a:ext>
            </a:extLst>
          </p:cNvPr>
          <p:cNvSpPr txBox="1"/>
          <p:nvPr/>
        </p:nvSpPr>
        <p:spPr>
          <a:xfrm>
            <a:off x="2194028" y="3757117"/>
            <a:ext cx="42067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an abstract representation of a phenomenon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069CD8-15A9-B085-42DA-476C595EC6B5}"/>
              </a:ext>
            </a:extLst>
          </p:cNvPr>
          <p:cNvSpPr txBox="1"/>
          <p:nvPr/>
        </p:nvSpPr>
        <p:spPr>
          <a:xfrm>
            <a:off x="2155928" y="5131193"/>
            <a:ext cx="33685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 testable declaration that is derived from a theory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E842BEB-2ABD-0492-83B7-A53E2649A39B}"/>
              </a:ext>
            </a:extLst>
          </p:cNvPr>
          <p:cNvSpPr/>
          <p:nvPr/>
        </p:nvSpPr>
        <p:spPr>
          <a:xfrm>
            <a:off x="2207276" y="2039434"/>
            <a:ext cx="2555224" cy="97046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E46E950-32F4-09BE-91FC-FC3AC118ACD2}"/>
              </a:ext>
            </a:extLst>
          </p:cNvPr>
          <p:cNvSpPr/>
          <p:nvPr/>
        </p:nvSpPr>
        <p:spPr>
          <a:xfrm>
            <a:off x="2058698" y="3595049"/>
            <a:ext cx="3253926" cy="97046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DB96DDA-49E6-B0BE-7C27-D3B5CB2AA45A}"/>
              </a:ext>
            </a:extLst>
          </p:cNvPr>
          <p:cNvSpPr/>
          <p:nvPr/>
        </p:nvSpPr>
        <p:spPr>
          <a:xfrm>
            <a:off x="2155928" y="5155698"/>
            <a:ext cx="3253926" cy="97046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52356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8255" y="1600201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Theory				General</a:t>
            </a:r>
          </a:p>
          <a:p>
            <a:pPr marL="0" indent="0">
              <a:buNone/>
            </a:pP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Model</a:t>
            </a:r>
          </a:p>
          <a:p>
            <a:pPr marL="0" indent="0">
              <a:buNone/>
            </a:pP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Hypothesis				Specific</a:t>
            </a:r>
          </a:p>
        </p:txBody>
      </p:sp>
      <p:cxnSp>
        <p:nvCxnSpPr>
          <p:cNvPr id="6" name="Elbow Connector 5">
            <a:extLst>
              <a:ext uri="{FF2B5EF4-FFF2-40B4-BE49-F238E27FC236}">
                <a16:creationId xmlns:a16="http://schemas.microsoft.com/office/drawing/2014/main" id="{4FA0F8FB-74DA-9B49-BDAD-AB12C0928851}"/>
              </a:ext>
            </a:extLst>
          </p:cNvPr>
          <p:cNvCxnSpPr/>
          <p:nvPr/>
        </p:nvCxnSpPr>
        <p:spPr>
          <a:xfrm rot="5400000">
            <a:off x="4499424" y="3359347"/>
            <a:ext cx="3530991" cy="12700"/>
          </a:xfrm>
          <a:prstGeom prst="bentConnector3">
            <a:avLst/>
          </a:prstGeom>
          <a:ln w="69850">
            <a:solidFill>
              <a:schemeClr val="accent5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A6610BFF-0C43-134D-BC09-A3F96E4B00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3144" y="17439"/>
            <a:ext cx="1978856" cy="1808186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275EC365-880A-FF10-DFF8-8DBFE3F12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E5FD271-3166-4282-5CFF-766CB0E93350}"/>
              </a:ext>
            </a:extLst>
          </p:cNvPr>
          <p:cNvSpPr txBox="1">
            <a:spLocks/>
          </p:cNvSpPr>
          <p:nvPr/>
        </p:nvSpPr>
        <p:spPr>
          <a:xfrm>
            <a:off x="838200" y="32698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Laws and Principles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1A5985B-37B0-7C12-73DB-A549B2DEA5E1}"/>
              </a:ext>
            </a:extLst>
          </p:cNvPr>
          <p:cNvSpPr txBox="1"/>
          <p:nvPr/>
        </p:nvSpPr>
        <p:spPr>
          <a:xfrm>
            <a:off x="2207276" y="2039434"/>
            <a:ext cx="33812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 declaration to explain a phenomenon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0E5B8FD-B558-564B-D682-7B9782E18040}"/>
              </a:ext>
            </a:extLst>
          </p:cNvPr>
          <p:cNvSpPr txBox="1"/>
          <p:nvPr/>
        </p:nvSpPr>
        <p:spPr>
          <a:xfrm>
            <a:off x="2194028" y="3757117"/>
            <a:ext cx="42067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an abstract representation of a phenomenon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069CD8-15A9-B085-42DA-476C595EC6B5}"/>
              </a:ext>
            </a:extLst>
          </p:cNvPr>
          <p:cNvSpPr txBox="1"/>
          <p:nvPr/>
        </p:nvSpPr>
        <p:spPr>
          <a:xfrm>
            <a:off x="2155928" y="5131193"/>
            <a:ext cx="33685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 testable declaration that is derived from a theory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676EB25-9E85-CCD2-4BFE-57D398C9C8DF}"/>
              </a:ext>
            </a:extLst>
          </p:cNvPr>
          <p:cNvSpPr/>
          <p:nvPr/>
        </p:nvSpPr>
        <p:spPr>
          <a:xfrm>
            <a:off x="2058698" y="3595049"/>
            <a:ext cx="3253926" cy="97046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B1BDC98-48D8-5D8E-3B7F-19B9F55A1B5F}"/>
              </a:ext>
            </a:extLst>
          </p:cNvPr>
          <p:cNvSpPr/>
          <p:nvPr/>
        </p:nvSpPr>
        <p:spPr>
          <a:xfrm>
            <a:off x="2155928" y="5155698"/>
            <a:ext cx="3253926" cy="97046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76552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8255" y="1600201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Theory				General</a:t>
            </a:r>
          </a:p>
          <a:p>
            <a:pPr marL="0" indent="0">
              <a:buNone/>
            </a:pP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Model</a:t>
            </a:r>
          </a:p>
          <a:p>
            <a:pPr marL="0" indent="0">
              <a:buNone/>
            </a:pP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Hypothesis				Specific</a:t>
            </a:r>
          </a:p>
        </p:txBody>
      </p:sp>
      <p:cxnSp>
        <p:nvCxnSpPr>
          <p:cNvPr id="6" name="Elbow Connector 5">
            <a:extLst>
              <a:ext uri="{FF2B5EF4-FFF2-40B4-BE49-F238E27FC236}">
                <a16:creationId xmlns:a16="http://schemas.microsoft.com/office/drawing/2014/main" id="{4FA0F8FB-74DA-9B49-BDAD-AB12C0928851}"/>
              </a:ext>
            </a:extLst>
          </p:cNvPr>
          <p:cNvCxnSpPr/>
          <p:nvPr/>
        </p:nvCxnSpPr>
        <p:spPr>
          <a:xfrm rot="5400000">
            <a:off x="4499424" y="3359347"/>
            <a:ext cx="3530991" cy="12700"/>
          </a:xfrm>
          <a:prstGeom prst="bentConnector3">
            <a:avLst/>
          </a:prstGeom>
          <a:ln w="69850">
            <a:solidFill>
              <a:schemeClr val="accent5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A6610BFF-0C43-134D-BC09-A3F96E4B00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3144" y="17439"/>
            <a:ext cx="1978856" cy="1808186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275EC365-880A-FF10-DFF8-8DBFE3F12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E5FD271-3166-4282-5CFF-766CB0E93350}"/>
              </a:ext>
            </a:extLst>
          </p:cNvPr>
          <p:cNvSpPr txBox="1">
            <a:spLocks/>
          </p:cNvSpPr>
          <p:nvPr/>
        </p:nvSpPr>
        <p:spPr>
          <a:xfrm>
            <a:off x="838200" y="32698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Laws and Principles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1A5985B-37B0-7C12-73DB-A549B2DEA5E1}"/>
              </a:ext>
            </a:extLst>
          </p:cNvPr>
          <p:cNvSpPr txBox="1"/>
          <p:nvPr/>
        </p:nvSpPr>
        <p:spPr>
          <a:xfrm>
            <a:off x="2207276" y="2039434"/>
            <a:ext cx="33812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 declaration to explain a phenomenon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0E5B8FD-B558-564B-D682-7B9782E18040}"/>
              </a:ext>
            </a:extLst>
          </p:cNvPr>
          <p:cNvSpPr txBox="1"/>
          <p:nvPr/>
        </p:nvSpPr>
        <p:spPr>
          <a:xfrm>
            <a:off x="2194028" y="3757117"/>
            <a:ext cx="42067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an abstract representation of a phenomenon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069CD8-15A9-B085-42DA-476C595EC6B5}"/>
              </a:ext>
            </a:extLst>
          </p:cNvPr>
          <p:cNvSpPr txBox="1"/>
          <p:nvPr/>
        </p:nvSpPr>
        <p:spPr>
          <a:xfrm>
            <a:off x="2155928" y="5131193"/>
            <a:ext cx="33685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 testable declaration that is derived from a theory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0993380-8A45-2B66-19F5-BFFC9E6237C1}"/>
              </a:ext>
            </a:extLst>
          </p:cNvPr>
          <p:cNvSpPr/>
          <p:nvPr/>
        </p:nvSpPr>
        <p:spPr>
          <a:xfrm>
            <a:off x="2155928" y="5155698"/>
            <a:ext cx="3253926" cy="97046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67151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8255" y="1600201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Theory				General</a:t>
            </a:r>
          </a:p>
          <a:p>
            <a:pPr marL="0" indent="0">
              <a:buNone/>
            </a:pP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Model</a:t>
            </a:r>
          </a:p>
          <a:p>
            <a:pPr marL="0" indent="0">
              <a:buNone/>
            </a:pP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Hypothesis				Specific</a:t>
            </a:r>
          </a:p>
        </p:txBody>
      </p:sp>
      <p:cxnSp>
        <p:nvCxnSpPr>
          <p:cNvPr id="6" name="Elbow Connector 5">
            <a:extLst>
              <a:ext uri="{FF2B5EF4-FFF2-40B4-BE49-F238E27FC236}">
                <a16:creationId xmlns:a16="http://schemas.microsoft.com/office/drawing/2014/main" id="{4FA0F8FB-74DA-9B49-BDAD-AB12C0928851}"/>
              </a:ext>
            </a:extLst>
          </p:cNvPr>
          <p:cNvCxnSpPr/>
          <p:nvPr/>
        </p:nvCxnSpPr>
        <p:spPr>
          <a:xfrm rot="5400000">
            <a:off x="4499424" y="3359347"/>
            <a:ext cx="3530991" cy="12700"/>
          </a:xfrm>
          <a:prstGeom prst="bentConnector3">
            <a:avLst/>
          </a:prstGeom>
          <a:ln w="69850">
            <a:solidFill>
              <a:schemeClr val="accent5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A6610BFF-0C43-134D-BC09-A3F96E4B00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3144" y="17439"/>
            <a:ext cx="1978856" cy="1808186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275EC365-880A-FF10-DFF8-8DBFE3F12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E5FD271-3166-4282-5CFF-766CB0E93350}"/>
              </a:ext>
            </a:extLst>
          </p:cNvPr>
          <p:cNvSpPr txBox="1">
            <a:spLocks/>
          </p:cNvSpPr>
          <p:nvPr/>
        </p:nvSpPr>
        <p:spPr>
          <a:xfrm>
            <a:off x="838200" y="32698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Laws and Principles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1A5985B-37B0-7C12-73DB-A549B2DEA5E1}"/>
              </a:ext>
            </a:extLst>
          </p:cNvPr>
          <p:cNvSpPr txBox="1"/>
          <p:nvPr/>
        </p:nvSpPr>
        <p:spPr>
          <a:xfrm>
            <a:off x="2207276" y="2039434"/>
            <a:ext cx="33812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 declaration to explain a phenomenon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0E5B8FD-B558-564B-D682-7B9782E18040}"/>
              </a:ext>
            </a:extLst>
          </p:cNvPr>
          <p:cNvSpPr txBox="1"/>
          <p:nvPr/>
        </p:nvSpPr>
        <p:spPr>
          <a:xfrm>
            <a:off x="2194028" y="3757117"/>
            <a:ext cx="42067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an abstract representation of a phenomenon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069CD8-15A9-B085-42DA-476C595EC6B5}"/>
              </a:ext>
            </a:extLst>
          </p:cNvPr>
          <p:cNvSpPr txBox="1"/>
          <p:nvPr/>
        </p:nvSpPr>
        <p:spPr>
          <a:xfrm>
            <a:off x="2155928" y="5131193"/>
            <a:ext cx="33685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 testable declaration that is derived from a theory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291857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Models</a:t>
            </a:r>
            <a:r>
              <a:rPr lang="en-US" b="1" dirty="0"/>
              <a:t>:</a:t>
            </a:r>
            <a:r>
              <a:rPr lang="en-US" dirty="0"/>
              <a:t> many types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7" r="2469" b="-3"/>
          <a:stretch/>
        </p:blipFill>
        <p:spPr>
          <a:xfrm>
            <a:off x="7972940" y="1810923"/>
            <a:ext cx="2418889" cy="17598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65" r="1" b="38565"/>
          <a:stretch/>
        </p:blipFill>
        <p:spPr>
          <a:xfrm>
            <a:off x="2031632" y="1810923"/>
            <a:ext cx="2235568" cy="188793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92" r="-2" b="-2"/>
          <a:stretch/>
        </p:blipFill>
        <p:spPr>
          <a:xfrm>
            <a:off x="4879852" y="1810922"/>
            <a:ext cx="2589535" cy="188793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7657"/>
          <a:stretch/>
        </p:blipFill>
        <p:spPr>
          <a:xfrm>
            <a:off x="2031632" y="4261641"/>
            <a:ext cx="2235568" cy="188560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9853" y="4261640"/>
            <a:ext cx="2318807" cy="222511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5659" y="4133509"/>
            <a:ext cx="2707033" cy="210779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640107" y="1518692"/>
            <a:ext cx="867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Human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150870" y="3970362"/>
            <a:ext cx="20415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Ecology </a:t>
            </a:r>
            <a:r>
              <a:rPr lang="en-US"/>
              <a:t>&amp; Evolution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862256" y="1490839"/>
            <a:ext cx="498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Car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8549689" y="1479338"/>
            <a:ext cx="1160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Ecosystem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594139" y="3948843"/>
            <a:ext cx="896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Climate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8579928" y="3857837"/>
            <a:ext cx="1039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Economy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021700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8532" y="950407"/>
            <a:ext cx="9420361" cy="4525963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When you make a </a:t>
            </a:r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model</a:t>
            </a:r>
            <a:r>
              <a:rPr lang="en-US" sz="3600" dirty="0">
                <a:solidFill>
                  <a:schemeClr val="bg1"/>
                </a:solidFill>
              </a:rPr>
              <a:t>,</a:t>
            </a:r>
          </a:p>
          <a:p>
            <a:pPr marL="0" indent="0">
              <a:buNone/>
            </a:pPr>
            <a:r>
              <a:rPr lang="en-US" sz="3600" dirty="0">
                <a:solidFill>
                  <a:schemeClr val="bg1"/>
                </a:solidFill>
              </a:rPr>
              <a:t>	you include the </a:t>
            </a:r>
          </a:p>
          <a:p>
            <a:pPr marL="0" indent="0">
              <a:buNone/>
            </a:pPr>
            <a:r>
              <a:rPr lang="en-US" sz="3600" dirty="0">
                <a:solidFill>
                  <a:schemeClr val="bg1"/>
                </a:solidFill>
              </a:rPr>
              <a:t>	</a:t>
            </a:r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elements that you feel are most important </a:t>
            </a:r>
            <a:r>
              <a:rPr lang="en-US" sz="3600" dirty="0">
                <a:solidFill>
                  <a:schemeClr val="bg1"/>
                </a:solidFill>
              </a:rPr>
              <a:t>	to explain a phenomenon.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9C18EC-C71C-A546-97F4-6563CC52A4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3144" y="17439"/>
            <a:ext cx="1978856" cy="1808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46181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09C18EC-C71C-A546-97F4-6563CC52A4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3144" y="17439"/>
            <a:ext cx="1978856" cy="1808186"/>
          </a:xfrm>
          <a:prstGeom prst="rect">
            <a:avLst/>
          </a:prstGeom>
        </p:spPr>
      </p:pic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ABBF0A05-B764-B6D2-A626-BFE8A6C2B816}"/>
              </a:ext>
            </a:extLst>
          </p:cNvPr>
          <p:cNvSpPr txBox="1">
            <a:spLocks/>
          </p:cNvSpPr>
          <p:nvPr/>
        </p:nvSpPr>
        <p:spPr>
          <a:xfrm>
            <a:off x="394989" y="921532"/>
            <a:ext cx="9420361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solidFill>
                  <a:schemeClr val="bg1"/>
                </a:solidFill>
              </a:rPr>
              <a:t>When you make a </a:t>
            </a:r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model</a:t>
            </a:r>
            <a:r>
              <a:rPr lang="en-US" sz="3600" dirty="0">
                <a:solidFill>
                  <a:schemeClr val="bg1"/>
                </a:solidFill>
              </a:rPr>
              <a:t>,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3600" dirty="0">
                <a:solidFill>
                  <a:schemeClr val="bg1"/>
                </a:solidFill>
              </a:rPr>
              <a:t>	you include the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3600" dirty="0">
                <a:solidFill>
                  <a:schemeClr val="bg1"/>
                </a:solidFill>
              </a:rPr>
              <a:t>	</a:t>
            </a:r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elements that you feel are most important </a:t>
            </a:r>
            <a:r>
              <a:rPr lang="en-US" sz="3600" dirty="0">
                <a:solidFill>
                  <a:schemeClr val="bg1"/>
                </a:solidFill>
              </a:rPr>
              <a:t>	to explain a phenomenon.</a:t>
            </a:r>
          </a:p>
          <a:p>
            <a:r>
              <a:rPr lang="en-US" sz="3600" dirty="0">
                <a:solidFill>
                  <a:schemeClr val="bg1"/>
                </a:solidFill>
              </a:rPr>
              <a:t>Generally, we try to make </a:t>
            </a:r>
            <a:r>
              <a:rPr lang="en-US" sz="3600" dirty="0">
                <a:solidFill>
                  <a:schemeClr val="accent1"/>
                </a:solidFill>
              </a:rPr>
              <a:t>models</a:t>
            </a:r>
          </a:p>
          <a:p>
            <a:pPr marL="0" indent="0">
              <a:buNone/>
            </a:pPr>
            <a:r>
              <a:rPr lang="en-US" sz="3600" dirty="0">
                <a:solidFill>
                  <a:schemeClr val="bg1"/>
                </a:solidFill>
              </a:rPr>
              <a:t>	that can reproduce real-world </a:t>
            </a:r>
            <a:r>
              <a:rPr lang="en-US" sz="3600" dirty="0">
                <a:solidFill>
                  <a:srgbClr val="FF40FF"/>
                </a:solidFill>
              </a:rPr>
              <a:t>data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26606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09C18EC-C71C-A546-97F4-6563CC52A4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3144" y="17439"/>
            <a:ext cx="1978856" cy="1808186"/>
          </a:xfrm>
          <a:prstGeom prst="rect">
            <a:avLst/>
          </a:prstGeom>
        </p:spPr>
      </p:pic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ABBF0A05-B764-B6D2-A626-BFE8A6C2B816}"/>
              </a:ext>
            </a:extLst>
          </p:cNvPr>
          <p:cNvSpPr txBox="1">
            <a:spLocks/>
          </p:cNvSpPr>
          <p:nvPr/>
        </p:nvSpPr>
        <p:spPr>
          <a:xfrm>
            <a:off x="394989" y="921532"/>
            <a:ext cx="9420361" cy="452596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solidFill>
                  <a:schemeClr val="bg1"/>
                </a:solidFill>
              </a:rPr>
              <a:t>When you make a </a:t>
            </a:r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model</a:t>
            </a:r>
            <a:r>
              <a:rPr lang="en-US" sz="3600" dirty="0">
                <a:solidFill>
                  <a:schemeClr val="bg1"/>
                </a:solidFill>
              </a:rPr>
              <a:t>,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3600" dirty="0">
                <a:solidFill>
                  <a:schemeClr val="bg1"/>
                </a:solidFill>
              </a:rPr>
              <a:t>	you include the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3600" dirty="0">
                <a:solidFill>
                  <a:schemeClr val="bg1"/>
                </a:solidFill>
              </a:rPr>
              <a:t>	</a:t>
            </a:r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elements that you feel are most important </a:t>
            </a:r>
            <a:r>
              <a:rPr lang="en-US" sz="3600" dirty="0">
                <a:solidFill>
                  <a:schemeClr val="bg1"/>
                </a:solidFill>
              </a:rPr>
              <a:t>	to explain a phenomenon.</a:t>
            </a:r>
          </a:p>
          <a:p>
            <a:r>
              <a:rPr lang="en-US" sz="3600" dirty="0">
                <a:solidFill>
                  <a:schemeClr val="bg1"/>
                </a:solidFill>
              </a:rPr>
              <a:t>Generally, we try to make </a:t>
            </a:r>
            <a:r>
              <a:rPr lang="en-US" sz="3600" dirty="0">
                <a:solidFill>
                  <a:schemeClr val="accent1"/>
                </a:solidFill>
              </a:rPr>
              <a:t>models</a:t>
            </a:r>
          </a:p>
          <a:p>
            <a:pPr marL="0" indent="0">
              <a:buNone/>
            </a:pPr>
            <a:r>
              <a:rPr lang="en-US" sz="3600" dirty="0">
                <a:solidFill>
                  <a:schemeClr val="bg1"/>
                </a:solidFill>
              </a:rPr>
              <a:t>	that can reproduce real-world </a:t>
            </a:r>
            <a:r>
              <a:rPr lang="en-US" sz="3600" dirty="0">
                <a:solidFill>
                  <a:srgbClr val="FF40FF"/>
                </a:solidFill>
              </a:rPr>
              <a:t>data</a:t>
            </a:r>
          </a:p>
          <a:p>
            <a:r>
              <a:rPr lang="en-US" sz="3600" dirty="0">
                <a:solidFill>
                  <a:schemeClr val="bg1"/>
                </a:solidFill>
              </a:rPr>
              <a:t>In E</a:t>
            </a:r>
            <a:r>
              <a:rPr lang="en-US" sz="3600" baseline="30000" dirty="0">
                <a:solidFill>
                  <a:schemeClr val="bg1"/>
                </a:solidFill>
              </a:rPr>
              <a:t>2</a:t>
            </a:r>
            <a:r>
              <a:rPr lang="en-US" sz="3600" dirty="0">
                <a:solidFill>
                  <a:schemeClr val="bg1"/>
                </a:solidFill>
              </a:rPr>
              <a:t>M</a:t>
            </a:r>
            <a:r>
              <a:rPr lang="en-US" sz="3600" baseline="30000" dirty="0">
                <a:solidFill>
                  <a:schemeClr val="bg1"/>
                </a:solidFill>
              </a:rPr>
              <a:t>2</a:t>
            </a:r>
            <a:r>
              <a:rPr lang="en-US" sz="3600" dirty="0">
                <a:solidFill>
                  <a:schemeClr val="bg1"/>
                </a:solidFill>
              </a:rPr>
              <a:t>, we distinguish between 		</a:t>
            </a:r>
            <a:r>
              <a:rPr lang="en-US" sz="3600" dirty="0">
                <a:solidFill>
                  <a:srgbClr val="00B050"/>
                </a:solidFill>
              </a:rPr>
              <a:t>	statistical </a:t>
            </a:r>
            <a:r>
              <a:rPr lang="en-US" sz="3600" dirty="0">
                <a:solidFill>
                  <a:schemeClr val="bg1"/>
                </a:solidFill>
              </a:rPr>
              <a:t>and </a:t>
            </a:r>
            <a:r>
              <a:rPr lang="en-US" sz="3600" dirty="0">
                <a:solidFill>
                  <a:srgbClr val="00B050"/>
                </a:solidFill>
              </a:rPr>
              <a:t>mechanistic</a:t>
            </a:r>
            <a:r>
              <a:rPr lang="en-US" sz="3600" dirty="0">
                <a:solidFill>
                  <a:schemeClr val="bg1"/>
                </a:solidFill>
              </a:rPr>
              <a:t> models</a:t>
            </a:r>
          </a:p>
          <a:p>
            <a:pPr marL="0" indent="0">
              <a:buNone/>
            </a:pPr>
            <a:endParaRPr lang="en-US" sz="3600" dirty="0">
              <a:solidFill>
                <a:srgbClr val="FF40FF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29841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C94C7-91F3-3A45-84BF-37C9CC3EC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Goals for this lecture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D697E5-95D5-304C-BF8B-85900329AF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9865"/>
            <a:ext cx="10515600" cy="4351338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To explain what we’re doing here</a:t>
            </a:r>
          </a:p>
          <a:p>
            <a:r>
              <a:rPr lang="en-US" sz="3200" dirty="0">
                <a:solidFill>
                  <a:schemeClr val="bg1"/>
                </a:solidFill>
              </a:rPr>
              <a:t>To define “science” </a:t>
            </a:r>
          </a:p>
          <a:p>
            <a:r>
              <a:rPr lang="en-US" sz="3200" dirty="0">
                <a:solidFill>
                  <a:schemeClr val="bg1"/>
                </a:solidFill>
              </a:rPr>
              <a:t>To define “data” </a:t>
            </a:r>
          </a:p>
          <a:p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714060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6972" y="258750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Statistical vs. Mathematical Model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1227" y="1527486"/>
            <a:ext cx="7886700" cy="406587"/>
          </a:xfr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dirty="0"/>
              <a:t>The choice depends on the research question!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725EDE-70CB-194D-B2EB-54425C5D9B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3144" y="17439"/>
            <a:ext cx="1978856" cy="1808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42197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092" y="0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Statistical Models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725EDE-70CB-194D-B2EB-54425C5D9B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3144" y="17439"/>
            <a:ext cx="1978856" cy="1808186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DB584BA-480C-A645-B9B9-0F91A74FD0E1}"/>
              </a:ext>
            </a:extLst>
          </p:cNvPr>
          <p:cNvSpPr txBox="1">
            <a:spLocks/>
          </p:cNvSpPr>
          <p:nvPr/>
        </p:nvSpPr>
        <p:spPr>
          <a:xfrm>
            <a:off x="504092" y="112735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>
                <a:solidFill>
                  <a:schemeClr val="bg1"/>
                </a:solidFill>
              </a:rPr>
              <a:t>Goal: To rigorously </a:t>
            </a:r>
            <a:r>
              <a:rPr lang="en-US" sz="3200" b="1" dirty="0">
                <a:solidFill>
                  <a:schemeClr val="accent2"/>
                </a:solidFill>
              </a:rPr>
              <a:t>assess</a:t>
            </a:r>
            <a:r>
              <a:rPr lang="en-US" sz="3200" dirty="0">
                <a:solidFill>
                  <a:schemeClr val="bg1"/>
                </a:solidFill>
              </a:rPr>
              <a:t> the strength of relationship between x and y</a:t>
            </a:r>
          </a:p>
          <a:p>
            <a:pPr lvl="1"/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931049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092" y="0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Statistical Models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725EDE-70CB-194D-B2EB-54425C5D9B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3144" y="17439"/>
            <a:ext cx="1978856" cy="1808186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DB584BA-480C-A645-B9B9-0F91A74FD0E1}"/>
              </a:ext>
            </a:extLst>
          </p:cNvPr>
          <p:cNvSpPr txBox="1">
            <a:spLocks/>
          </p:cNvSpPr>
          <p:nvPr/>
        </p:nvSpPr>
        <p:spPr>
          <a:xfrm>
            <a:off x="504092" y="112735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>
                <a:solidFill>
                  <a:schemeClr val="bg1"/>
                </a:solidFill>
              </a:rPr>
              <a:t>Goal: To rigorously </a:t>
            </a:r>
            <a:r>
              <a:rPr lang="en-US" sz="3200" b="1" dirty="0">
                <a:solidFill>
                  <a:schemeClr val="accent2"/>
                </a:solidFill>
              </a:rPr>
              <a:t>assess</a:t>
            </a:r>
            <a:r>
              <a:rPr lang="en-US" sz="3200" dirty="0">
                <a:solidFill>
                  <a:schemeClr val="bg1"/>
                </a:solidFill>
              </a:rPr>
              <a:t> the strength of relationship between x and y</a:t>
            </a:r>
          </a:p>
          <a:p>
            <a:pPr lvl="1"/>
            <a:r>
              <a:rPr lang="en-US" sz="2800" dirty="0">
                <a:solidFill>
                  <a:schemeClr val="bg1"/>
                </a:solidFill>
              </a:rPr>
              <a:t>Find a significant relationship using a p-value as a measure of relationship strength</a:t>
            </a:r>
          </a:p>
          <a:p>
            <a:pPr lvl="1"/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145818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092" y="0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Statistical Models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725EDE-70CB-194D-B2EB-54425C5D9B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3144" y="17439"/>
            <a:ext cx="1978856" cy="1808186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DB584BA-480C-A645-B9B9-0F91A74FD0E1}"/>
              </a:ext>
            </a:extLst>
          </p:cNvPr>
          <p:cNvSpPr txBox="1">
            <a:spLocks/>
          </p:cNvSpPr>
          <p:nvPr/>
        </p:nvSpPr>
        <p:spPr>
          <a:xfrm>
            <a:off x="504092" y="112735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>
                <a:solidFill>
                  <a:schemeClr val="bg1"/>
                </a:solidFill>
              </a:rPr>
              <a:t>Goal: To rigorously </a:t>
            </a:r>
            <a:r>
              <a:rPr lang="en-US" sz="3200" b="1" dirty="0">
                <a:solidFill>
                  <a:schemeClr val="accent2"/>
                </a:solidFill>
              </a:rPr>
              <a:t>assess</a:t>
            </a:r>
            <a:r>
              <a:rPr lang="en-US" sz="3200" dirty="0">
                <a:solidFill>
                  <a:schemeClr val="bg1"/>
                </a:solidFill>
              </a:rPr>
              <a:t> the strength of relationship between x and y</a:t>
            </a:r>
          </a:p>
          <a:p>
            <a:pPr lvl="1"/>
            <a:r>
              <a:rPr lang="en-US" sz="2800" dirty="0">
                <a:solidFill>
                  <a:schemeClr val="bg1"/>
                </a:solidFill>
              </a:rPr>
              <a:t>Find a significant relationship using a p-value as a measure of relationship strength</a:t>
            </a:r>
          </a:p>
          <a:p>
            <a:pPr lvl="1"/>
            <a:r>
              <a:rPr lang="en-US" sz="2800" b="1" dirty="0">
                <a:solidFill>
                  <a:srgbClr val="00B050"/>
                </a:solidFill>
              </a:rPr>
              <a:t>Statistical models can demonstrate correlations.</a:t>
            </a:r>
          </a:p>
          <a:p>
            <a:pPr lvl="1"/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229900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092" y="-156887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Statistical Models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725EDE-70CB-194D-B2EB-54425C5D9B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3144" y="17439"/>
            <a:ext cx="1978856" cy="1808186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DB584BA-480C-A645-B9B9-0F91A74FD0E1}"/>
              </a:ext>
            </a:extLst>
          </p:cNvPr>
          <p:cNvSpPr txBox="1">
            <a:spLocks/>
          </p:cNvSpPr>
          <p:nvPr/>
        </p:nvSpPr>
        <p:spPr>
          <a:xfrm>
            <a:off x="488852" y="921532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>
                <a:solidFill>
                  <a:schemeClr val="bg1"/>
                </a:solidFill>
              </a:rPr>
              <a:t>Goal: To rigorously </a:t>
            </a:r>
            <a:r>
              <a:rPr lang="en-US" sz="3200" b="1" dirty="0">
                <a:solidFill>
                  <a:schemeClr val="accent2"/>
                </a:solidFill>
              </a:rPr>
              <a:t>assess</a:t>
            </a:r>
            <a:r>
              <a:rPr lang="en-US" sz="3200" dirty="0">
                <a:solidFill>
                  <a:schemeClr val="bg1"/>
                </a:solidFill>
              </a:rPr>
              <a:t> the strength of relationship between x and y (describe patterns)</a:t>
            </a:r>
          </a:p>
          <a:p>
            <a:pPr lvl="1"/>
            <a:r>
              <a:rPr lang="en-US" sz="2800" dirty="0">
                <a:solidFill>
                  <a:schemeClr val="bg1"/>
                </a:solidFill>
              </a:rPr>
              <a:t>Find a significant relationship using a p-value as a measure of relationship strength</a:t>
            </a:r>
          </a:p>
          <a:p>
            <a:pPr lvl="1"/>
            <a:r>
              <a:rPr lang="en-US" sz="2800" b="1" dirty="0">
                <a:solidFill>
                  <a:srgbClr val="00B050"/>
                </a:solidFill>
              </a:rPr>
              <a:t>Statistical models can demonstrate correlations.</a:t>
            </a:r>
          </a:p>
          <a:p>
            <a:r>
              <a:rPr lang="en-US" sz="3200" dirty="0">
                <a:solidFill>
                  <a:schemeClr val="bg1"/>
                </a:solidFill>
              </a:rPr>
              <a:t>Steps: </a:t>
            </a:r>
          </a:p>
          <a:p>
            <a:pPr marL="971550" lvl="1" indent="-514350">
              <a:buAutoNum type="arabicPeriod"/>
            </a:pPr>
            <a:r>
              <a:rPr lang="en-US" sz="2800" dirty="0">
                <a:solidFill>
                  <a:schemeClr val="bg1"/>
                </a:solidFill>
              </a:rPr>
              <a:t>Formulate a research question</a:t>
            </a:r>
          </a:p>
          <a:p>
            <a:pPr marL="971550" lvl="1" indent="-514350">
              <a:buAutoNum type="arabicPeriod"/>
            </a:pPr>
            <a:r>
              <a:rPr lang="en-US" sz="2800" dirty="0">
                <a:solidFill>
                  <a:schemeClr val="bg1"/>
                </a:solidFill>
              </a:rPr>
              <a:t>Formulate a hypothesis </a:t>
            </a:r>
          </a:p>
          <a:p>
            <a:pPr marL="971550" lvl="1" indent="-514350">
              <a:buFont typeface="Arial" panose="020B0604020202020204" pitchFamily="34" charset="0"/>
              <a:buAutoNum type="arabicPeriod"/>
            </a:pPr>
            <a:r>
              <a:rPr lang="en-US" sz="2800" dirty="0">
                <a:solidFill>
                  <a:schemeClr val="bg1"/>
                </a:solidFill>
              </a:rPr>
              <a:t>Develop a model to demonstrate your hypothesis.</a:t>
            </a:r>
          </a:p>
          <a:p>
            <a:pPr marL="971550" lvl="1" indent="-514350">
              <a:buAutoNum type="arabicPeriod"/>
            </a:pPr>
            <a:r>
              <a:rPr lang="en-US" sz="2800" dirty="0">
                <a:solidFill>
                  <a:schemeClr val="bg1"/>
                </a:solidFill>
              </a:rPr>
              <a:t>Collect </a:t>
            </a:r>
            <a:r>
              <a:rPr lang="en-US" sz="2800" b="1" dirty="0">
                <a:solidFill>
                  <a:srgbClr val="FF40FF"/>
                </a:solidFill>
              </a:rPr>
              <a:t>data (required!!!)</a:t>
            </a:r>
          </a:p>
          <a:p>
            <a:pPr marL="971550" lvl="1" indent="-514350">
              <a:buAutoNum type="arabicPeriod"/>
            </a:pPr>
            <a:r>
              <a:rPr lang="en-US" sz="2800" dirty="0">
                <a:solidFill>
                  <a:schemeClr val="bg1"/>
                </a:solidFill>
              </a:rPr>
              <a:t>Evaluate hypothesis with appropriate statistical tools</a:t>
            </a:r>
          </a:p>
          <a:p>
            <a:pPr lvl="2"/>
            <a:r>
              <a:rPr lang="en-US" sz="1600" dirty="0">
                <a:solidFill>
                  <a:schemeClr val="bg1"/>
                </a:solidFill>
              </a:rPr>
              <a:t>t-test, Chi-square, ANOVA</a:t>
            </a:r>
          </a:p>
          <a:p>
            <a:pPr lvl="2"/>
            <a:r>
              <a:rPr lang="en-US" sz="1600" dirty="0">
                <a:solidFill>
                  <a:schemeClr val="bg1"/>
                </a:solidFill>
              </a:rPr>
              <a:t>Ordination (PCA)</a:t>
            </a:r>
          </a:p>
          <a:p>
            <a:pPr lvl="2"/>
            <a:r>
              <a:rPr lang="en-US" sz="1600" dirty="0">
                <a:solidFill>
                  <a:schemeClr val="bg1"/>
                </a:solidFill>
              </a:rPr>
              <a:t>Regression (LM, GLM, GLMM, GAM)</a:t>
            </a:r>
          </a:p>
          <a:p>
            <a:pPr marL="457200" lvl="1" indent="0">
              <a:buNone/>
            </a:pPr>
            <a:endParaRPr lang="en-US" sz="2000" dirty="0">
              <a:solidFill>
                <a:schemeClr val="bg1"/>
              </a:solidFill>
            </a:endParaRPr>
          </a:p>
          <a:p>
            <a:pPr marL="1428750" lvl="2" indent="-514350">
              <a:buAutoNum type="arabicPeriod"/>
            </a:pP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44893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007" y="365125"/>
            <a:ext cx="11087793" cy="13255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1. Example Question: </a:t>
            </a:r>
            <a:r>
              <a:rPr lang="en-US" b="1" dirty="0">
                <a:solidFill>
                  <a:srgbClr val="00B050"/>
                </a:solidFill>
              </a:rPr>
              <a:t>What</a:t>
            </a:r>
            <a:r>
              <a:rPr lang="en-US" dirty="0">
                <a:solidFill>
                  <a:schemeClr val="bg1"/>
                </a:solidFill>
              </a:rPr>
              <a:t> is the trajectory of Malagasy population size through time?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8F1133-BEA4-F44D-A5A2-023CE7FB28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3144" y="17439"/>
            <a:ext cx="1978856" cy="18081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7607797-084D-D247-8C20-334C443957B0}"/>
              </a:ext>
            </a:extLst>
          </p:cNvPr>
          <p:cNvSpPr txBox="1"/>
          <p:nvPr/>
        </p:nvSpPr>
        <p:spPr>
          <a:xfrm>
            <a:off x="10076134" y="6349061"/>
            <a:ext cx="2023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Source: World Bank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8EC7F53-87E0-F348-A971-FF989655ED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5359" y="2031061"/>
            <a:ext cx="5397500" cy="431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90983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F8F1133-BEA4-F44D-A5A2-023CE7FB28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3144" y="17439"/>
            <a:ext cx="1978856" cy="18081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7607797-084D-D247-8C20-334C443957B0}"/>
              </a:ext>
            </a:extLst>
          </p:cNvPr>
          <p:cNvSpPr txBox="1"/>
          <p:nvPr/>
        </p:nvSpPr>
        <p:spPr>
          <a:xfrm>
            <a:off x="10076134" y="6349061"/>
            <a:ext cx="2023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Source: World Bank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8EC7F53-87E0-F348-A971-FF989655ED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5885" y="1825625"/>
            <a:ext cx="5397500" cy="4318000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A1518DD-CE04-0E42-B1F4-FCA905BC1B43}"/>
              </a:ext>
            </a:extLst>
          </p:cNvPr>
          <p:cNvSpPr txBox="1">
            <a:spLocks/>
          </p:cNvSpPr>
          <p:nvPr/>
        </p:nvSpPr>
        <p:spPr>
          <a:xfrm>
            <a:off x="266007" y="1843088"/>
            <a:ext cx="3679878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2. Hypothesis: Malagasy population size increases with time</a:t>
            </a:r>
          </a:p>
          <a:p>
            <a:pPr marL="1428750" lvl="2" indent="-514350">
              <a:buAutoNum type="arabicPeriod"/>
            </a:pP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1B7FEC3A-09EF-4A4A-9E85-D5E0EBB36B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007" y="365125"/>
            <a:ext cx="10158153" cy="13255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1. Example Question: </a:t>
            </a:r>
            <a:r>
              <a:rPr lang="en-US" b="1" dirty="0">
                <a:solidFill>
                  <a:srgbClr val="00B050"/>
                </a:solidFill>
              </a:rPr>
              <a:t>What</a:t>
            </a:r>
            <a:r>
              <a:rPr lang="en-US" dirty="0">
                <a:solidFill>
                  <a:schemeClr val="bg1"/>
                </a:solidFill>
              </a:rPr>
              <a:t> is the trajectory of Malagasy population size through time?</a:t>
            </a:r>
          </a:p>
        </p:txBody>
      </p:sp>
    </p:spTree>
    <p:extLst>
      <p:ext uri="{BB962C8B-B14F-4D97-AF65-F5344CB8AC3E}">
        <p14:creationId xmlns:p14="http://schemas.microsoft.com/office/powerpoint/2010/main" val="183922800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F8F1133-BEA4-F44D-A5A2-023CE7FB28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3144" y="17439"/>
            <a:ext cx="1978856" cy="18081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7607797-084D-D247-8C20-334C443957B0}"/>
              </a:ext>
            </a:extLst>
          </p:cNvPr>
          <p:cNvSpPr txBox="1"/>
          <p:nvPr/>
        </p:nvSpPr>
        <p:spPr>
          <a:xfrm>
            <a:off x="10076134" y="6349061"/>
            <a:ext cx="2023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Source: World Bank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8EC7F53-87E0-F348-A971-FF989655ED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5885" y="1825625"/>
            <a:ext cx="5397500" cy="4318000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A1518DD-CE04-0E42-B1F4-FCA905BC1B43}"/>
              </a:ext>
            </a:extLst>
          </p:cNvPr>
          <p:cNvSpPr txBox="1">
            <a:spLocks/>
          </p:cNvSpPr>
          <p:nvPr/>
        </p:nvSpPr>
        <p:spPr>
          <a:xfrm>
            <a:off x="266007" y="1843088"/>
            <a:ext cx="3679878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2. Hypothesis: Malagasy population size increases with time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3. Statistical Model:</a:t>
            </a:r>
          </a:p>
          <a:p>
            <a:pPr marL="1428750" lvl="2" indent="-514350">
              <a:buAutoNum type="arabicPeriod"/>
            </a:pPr>
            <a:endParaRPr lang="en-US" sz="24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3F08E684-29AB-CF42-9026-E8B9E72C151C}"/>
                  </a:ext>
                </a:extLst>
              </p:cNvPr>
              <p:cNvSpPr/>
              <p:nvPr/>
            </p:nvSpPr>
            <p:spPr>
              <a:xfrm>
                <a:off x="692727" y="3481265"/>
                <a:ext cx="2111434" cy="5386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9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9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9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𝑚𝑥</m:t>
                      </m:r>
                      <m:r>
                        <a:rPr lang="en-US" sz="29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9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29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3F08E684-29AB-CF42-9026-E8B9E72C15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727" y="3481265"/>
                <a:ext cx="2111434" cy="538609"/>
              </a:xfrm>
              <a:prstGeom prst="rect">
                <a:avLst/>
              </a:prstGeom>
              <a:blipFill>
                <a:blip r:embed="rId4"/>
                <a:stretch>
                  <a:fillRect b="-116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EA8F4855-1EE0-6944-A89F-9763F5AFECA4}"/>
              </a:ext>
            </a:extLst>
          </p:cNvPr>
          <p:cNvSpPr txBox="1"/>
          <p:nvPr/>
        </p:nvSpPr>
        <p:spPr>
          <a:xfrm>
            <a:off x="560362" y="3941441"/>
            <a:ext cx="23761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Linear Regression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6D1C62B-1F88-0773-E241-32CC434116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983EE15-7391-C9DB-1458-DEA10C169D34}"/>
              </a:ext>
            </a:extLst>
          </p:cNvPr>
          <p:cNvSpPr txBox="1">
            <a:spLocks/>
          </p:cNvSpPr>
          <p:nvPr/>
        </p:nvSpPr>
        <p:spPr>
          <a:xfrm>
            <a:off x="266007" y="365125"/>
            <a:ext cx="1015815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1. Example Question: </a:t>
            </a:r>
            <a:r>
              <a:rPr lang="en-US" b="1">
                <a:solidFill>
                  <a:srgbClr val="00B050"/>
                </a:solidFill>
              </a:rPr>
              <a:t>What</a:t>
            </a:r>
            <a:r>
              <a:rPr lang="en-US">
                <a:solidFill>
                  <a:schemeClr val="bg1"/>
                </a:solidFill>
              </a:rPr>
              <a:t> is the trajectory of Malagasy population size through time?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232724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F8F1133-BEA4-F44D-A5A2-023CE7FB28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3144" y="17439"/>
            <a:ext cx="1978856" cy="18081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7607797-084D-D247-8C20-334C443957B0}"/>
              </a:ext>
            </a:extLst>
          </p:cNvPr>
          <p:cNvSpPr txBox="1"/>
          <p:nvPr/>
        </p:nvSpPr>
        <p:spPr>
          <a:xfrm>
            <a:off x="10076134" y="6349061"/>
            <a:ext cx="2023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Source: World Bank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8EC7F53-87E0-F348-A971-FF989655ED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8250" y="2038374"/>
            <a:ext cx="5397500" cy="4318000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A1518DD-CE04-0E42-B1F4-FCA905BC1B43}"/>
              </a:ext>
            </a:extLst>
          </p:cNvPr>
          <p:cNvSpPr txBox="1">
            <a:spLocks/>
          </p:cNvSpPr>
          <p:nvPr/>
        </p:nvSpPr>
        <p:spPr>
          <a:xfrm>
            <a:off x="266007" y="1843088"/>
            <a:ext cx="3679878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2. Hypothesis: Malagasy population size increases with time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3. Statistical Model:</a:t>
            </a:r>
          </a:p>
          <a:p>
            <a:pPr marL="1428750" lvl="2" indent="-514350">
              <a:buAutoNum type="arabicPeriod"/>
            </a:pPr>
            <a:endParaRPr lang="en-US" sz="24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3F08E684-29AB-CF42-9026-E8B9E72C151C}"/>
                  </a:ext>
                </a:extLst>
              </p:cNvPr>
              <p:cNvSpPr/>
              <p:nvPr/>
            </p:nvSpPr>
            <p:spPr>
              <a:xfrm>
                <a:off x="692727" y="3481265"/>
                <a:ext cx="2111434" cy="5386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9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9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9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𝑚𝑥</m:t>
                      </m:r>
                      <m:r>
                        <a:rPr lang="en-US" sz="29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9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29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3F08E684-29AB-CF42-9026-E8B9E72C15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727" y="3481265"/>
                <a:ext cx="2111434" cy="538609"/>
              </a:xfrm>
              <a:prstGeom prst="rect">
                <a:avLst/>
              </a:prstGeom>
              <a:blipFill>
                <a:blip r:embed="rId4"/>
                <a:stretch>
                  <a:fillRect b="-116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EA8F4855-1EE0-6944-A89F-9763F5AFECA4}"/>
              </a:ext>
            </a:extLst>
          </p:cNvPr>
          <p:cNvSpPr txBox="1"/>
          <p:nvPr/>
        </p:nvSpPr>
        <p:spPr>
          <a:xfrm>
            <a:off x="560362" y="3941441"/>
            <a:ext cx="23761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Linear Regression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8DBF70D3-3862-AD47-B48D-FC3D40A5AB80}"/>
              </a:ext>
            </a:extLst>
          </p:cNvPr>
          <p:cNvSpPr txBox="1">
            <a:spLocks/>
          </p:cNvSpPr>
          <p:nvPr/>
        </p:nvSpPr>
        <p:spPr>
          <a:xfrm>
            <a:off x="4078250" y="1539817"/>
            <a:ext cx="3266134" cy="22107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4. Data: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F003959-2597-09DA-82DE-646E0C4A9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2815BB2-8DD1-9D09-D43C-5CA6202F60C3}"/>
              </a:ext>
            </a:extLst>
          </p:cNvPr>
          <p:cNvSpPr txBox="1">
            <a:spLocks/>
          </p:cNvSpPr>
          <p:nvPr/>
        </p:nvSpPr>
        <p:spPr>
          <a:xfrm>
            <a:off x="266007" y="365125"/>
            <a:ext cx="1015815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1. Example Question: </a:t>
            </a:r>
            <a:r>
              <a:rPr lang="en-US" b="1">
                <a:solidFill>
                  <a:srgbClr val="00B050"/>
                </a:solidFill>
              </a:rPr>
              <a:t>What</a:t>
            </a:r>
            <a:r>
              <a:rPr lang="en-US">
                <a:solidFill>
                  <a:schemeClr val="bg1"/>
                </a:solidFill>
              </a:rPr>
              <a:t> is the trajectory of Malagasy population size through time?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09353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F8F1133-BEA4-F44D-A5A2-023CE7FB28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3144" y="17439"/>
            <a:ext cx="1978856" cy="18081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7607797-084D-D247-8C20-334C443957B0}"/>
              </a:ext>
            </a:extLst>
          </p:cNvPr>
          <p:cNvSpPr txBox="1"/>
          <p:nvPr/>
        </p:nvSpPr>
        <p:spPr>
          <a:xfrm>
            <a:off x="10076134" y="6349061"/>
            <a:ext cx="2023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Source: World Bank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A0C03743-E43D-F643-8952-EC2E147CE6B9}"/>
                  </a:ext>
                </a:extLst>
              </p:cNvPr>
              <p:cNvSpPr/>
              <p:nvPr/>
            </p:nvSpPr>
            <p:spPr>
              <a:xfrm>
                <a:off x="573249" y="3492751"/>
                <a:ext cx="2111434" cy="5386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9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9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9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𝑚𝑥</m:t>
                      </m:r>
                      <m:r>
                        <a:rPr lang="en-US" sz="29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9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29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A0C03743-E43D-F643-8952-EC2E147CE6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249" y="3492751"/>
                <a:ext cx="2111434" cy="538609"/>
              </a:xfrm>
              <a:prstGeom prst="rect">
                <a:avLst/>
              </a:prstGeom>
              <a:blipFill>
                <a:blip r:embed="rId3"/>
                <a:stretch>
                  <a:fillRect b="-116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AF4ED600-5AA7-0A4C-93F1-AD5D0FF8BABD}"/>
                  </a:ext>
                </a:extLst>
              </p:cNvPr>
              <p:cNvSpPr/>
              <p:nvPr/>
            </p:nvSpPr>
            <p:spPr>
              <a:xfrm>
                <a:off x="553157" y="4594105"/>
                <a:ext cx="3075709" cy="5386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9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29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.372 </m:t>
                      </m:r>
                      <m:r>
                        <m:rPr>
                          <m:sty m:val="p"/>
                        </m:rPr>
                        <a:rPr lang="en-US" sz="29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million</m:t>
                      </m:r>
                    </m:oMath>
                  </m:oMathPara>
                </a14:m>
                <a:endParaRPr lang="en-US" sz="29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AF4ED600-5AA7-0A4C-93F1-AD5D0FF8BA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157" y="4594105"/>
                <a:ext cx="3075709" cy="538609"/>
              </a:xfrm>
              <a:prstGeom prst="rect">
                <a:avLst/>
              </a:prstGeom>
              <a:blipFill>
                <a:blip r:embed="rId4"/>
                <a:stretch>
                  <a:fillRect b="-204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4BC8913D-033C-7A42-B17E-6E7BE97162F5}"/>
                  </a:ext>
                </a:extLst>
              </p:cNvPr>
              <p:cNvSpPr/>
              <p:nvPr/>
            </p:nvSpPr>
            <p:spPr>
              <a:xfrm>
                <a:off x="0" y="5132714"/>
                <a:ext cx="2749382" cy="5386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9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9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.003</m:t>
                      </m:r>
                    </m:oMath>
                  </m:oMathPara>
                </a14:m>
                <a:endParaRPr lang="en-US" sz="29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4BC8913D-033C-7A42-B17E-6E7BE97162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132714"/>
                <a:ext cx="2749382" cy="538609"/>
              </a:xfrm>
              <a:prstGeom prst="rect">
                <a:avLst/>
              </a:prstGeom>
              <a:blipFill>
                <a:blip r:embed="rId5"/>
                <a:stretch>
                  <a:fillRect b="-232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8D44E280-F4B9-F541-84B2-1D18B6CE641D}"/>
              </a:ext>
            </a:extLst>
          </p:cNvPr>
          <p:cNvGrpSpPr/>
          <p:nvPr/>
        </p:nvGrpSpPr>
        <p:grpSpPr>
          <a:xfrm>
            <a:off x="4061574" y="1932305"/>
            <a:ext cx="5454996" cy="4318000"/>
            <a:chOff x="3909174" y="1825625"/>
            <a:chExt cx="5454996" cy="43180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F200967-0B8F-AC46-BD10-1DF979D8A07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909174" y="1825625"/>
              <a:ext cx="5397500" cy="431800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065A7876-4F85-F045-990E-70DA22160DD7}"/>
                    </a:ext>
                  </a:extLst>
                </p:cNvPr>
                <p:cNvSpPr/>
                <p:nvPr/>
              </p:nvSpPr>
              <p:spPr>
                <a:xfrm>
                  <a:off x="7713225" y="5055527"/>
                  <a:ext cx="1650945" cy="40011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20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  <m:r>
                          <a:rPr lang="en-US" sz="2000" b="0" i="0" baseline="3000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 .96</m:t>
                        </m:r>
                      </m:oMath>
                    </m:oMathPara>
                  </a14:m>
                  <a:endParaRPr lang="en-US" sz="20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065A7876-4F85-F045-990E-70DA22160DD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13225" y="5055527"/>
                  <a:ext cx="1650945" cy="400110"/>
                </a:xfrm>
                <a:prstGeom prst="rect">
                  <a:avLst/>
                </a:prstGeom>
                <a:blipFill>
                  <a:blip r:embed="rId7"/>
                  <a:stretch>
                    <a:fillRect b="-1875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4CF525F-17B4-2A45-9CFB-8B0F98CB179B}"/>
                </a:ext>
              </a:extLst>
            </p:cNvPr>
            <p:cNvSpPr txBox="1"/>
            <p:nvPr/>
          </p:nvSpPr>
          <p:spPr>
            <a:xfrm>
              <a:off x="5610397" y="1894365"/>
              <a:ext cx="237616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</a:rPr>
                <a:t>Linear Regression</a:t>
              </a:r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D0C546C8-B3C3-174B-833D-B1A2B0B1B56C}"/>
              </a:ext>
            </a:extLst>
          </p:cNvPr>
          <p:cNvSpPr/>
          <p:nvPr/>
        </p:nvSpPr>
        <p:spPr>
          <a:xfrm>
            <a:off x="2295120" y="6264422"/>
            <a:ext cx="7286483" cy="5386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900" dirty="0">
                <a:solidFill>
                  <a:schemeClr val="bg1"/>
                </a:solidFill>
              </a:rPr>
              <a:t>What can we conclude from this fitted model?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BCA759F7-AC43-C54E-B395-A3B40105D76B}"/>
              </a:ext>
            </a:extLst>
          </p:cNvPr>
          <p:cNvSpPr txBox="1">
            <a:spLocks/>
          </p:cNvSpPr>
          <p:nvPr/>
        </p:nvSpPr>
        <p:spPr>
          <a:xfrm>
            <a:off x="171800" y="1801886"/>
            <a:ext cx="3679878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2. Hypothesis: Malagasy population size increases with time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3. Statistical Model: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5. Evaluation</a:t>
            </a:r>
          </a:p>
          <a:p>
            <a:pPr marL="1428750" lvl="2" indent="-514350">
              <a:buAutoNum type="arabicPeriod"/>
            </a:pP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31838899-24FA-7543-98BC-A3CBEFE52DB4}"/>
              </a:ext>
            </a:extLst>
          </p:cNvPr>
          <p:cNvSpPr txBox="1">
            <a:spLocks/>
          </p:cNvSpPr>
          <p:nvPr/>
        </p:nvSpPr>
        <p:spPr>
          <a:xfrm>
            <a:off x="4078250" y="1539817"/>
            <a:ext cx="3266134" cy="22107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4. Data: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6CF69A7-A644-874F-3F2C-79E8E02D2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07362496-2429-AFD7-3B93-53D00B200BF5}"/>
              </a:ext>
            </a:extLst>
          </p:cNvPr>
          <p:cNvSpPr txBox="1">
            <a:spLocks/>
          </p:cNvSpPr>
          <p:nvPr/>
        </p:nvSpPr>
        <p:spPr>
          <a:xfrm>
            <a:off x="266007" y="365125"/>
            <a:ext cx="1015815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1. Example Question: </a:t>
            </a:r>
            <a:r>
              <a:rPr lang="en-US" b="1">
                <a:solidFill>
                  <a:srgbClr val="00B050"/>
                </a:solidFill>
              </a:rPr>
              <a:t>What</a:t>
            </a:r>
            <a:r>
              <a:rPr lang="en-US">
                <a:solidFill>
                  <a:schemeClr val="bg1"/>
                </a:solidFill>
              </a:rPr>
              <a:t> is the trajectory of Malagasy population size through time?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8802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C94C7-91F3-3A45-84BF-37C9CC3EC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Goals for this lecture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D697E5-95D5-304C-BF8B-85900329AF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2068"/>
            <a:ext cx="10515600" cy="4351338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To explain what we’re doing here</a:t>
            </a:r>
          </a:p>
          <a:p>
            <a:r>
              <a:rPr lang="en-US" sz="3200" dirty="0">
                <a:solidFill>
                  <a:schemeClr val="bg1"/>
                </a:solidFill>
              </a:rPr>
              <a:t>To define “science” </a:t>
            </a:r>
          </a:p>
          <a:p>
            <a:r>
              <a:rPr lang="en-US" sz="3200" dirty="0">
                <a:solidFill>
                  <a:schemeClr val="bg1"/>
                </a:solidFill>
              </a:rPr>
              <a:t>To define “data” </a:t>
            </a:r>
          </a:p>
          <a:p>
            <a:r>
              <a:rPr lang="en-US" sz="3200" dirty="0">
                <a:solidFill>
                  <a:schemeClr val="bg1"/>
                </a:solidFill>
              </a:rPr>
              <a:t>To define “models”</a:t>
            </a:r>
          </a:p>
          <a:p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80129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F8F1133-BEA4-F44D-A5A2-023CE7FB28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3144" y="17439"/>
            <a:ext cx="1978856" cy="18081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7607797-084D-D247-8C20-334C443957B0}"/>
              </a:ext>
            </a:extLst>
          </p:cNvPr>
          <p:cNvSpPr txBox="1"/>
          <p:nvPr/>
        </p:nvSpPr>
        <p:spPr>
          <a:xfrm>
            <a:off x="10076134" y="6349061"/>
            <a:ext cx="2023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Source: World Bank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A0C03743-E43D-F643-8952-EC2E147CE6B9}"/>
                  </a:ext>
                </a:extLst>
              </p:cNvPr>
              <p:cNvSpPr/>
              <p:nvPr/>
            </p:nvSpPr>
            <p:spPr>
              <a:xfrm>
                <a:off x="117310" y="2603701"/>
                <a:ext cx="3009634" cy="55521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9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9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9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9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9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𝑚𝑥</m:t>
                          </m:r>
                          <m:r>
                            <a:rPr lang="en-US" sz="29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9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</m:sSup>
                    </m:oMath>
                  </m:oMathPara>
                </a14:m>
                <a:endParaRPr lang="en-US" sz="29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A0C03743-E43D-F643-8952-EC2E147CE6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310" y="2603701"/>
                <a:ext cx="3009634" cy="555217"/>
              </a:xfrm>
              <a:prstGeom prst="rect">
                <a:avLst/>
              </a:prstGeom>
              <a:blipFill>
                <a:blip r:embed="rId3"/>
                <a:stretch>
                  <a:fillRect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AF4ED600-5AA7-0A4C-93F1-AD5D0FF8BABD}"/>
                  </a:ext>
                </a:extLst>
              </p:cNvPr>
              <p:cNvSpPr/>
              <p:nvPr/>
            </p:nvSpPr>
            <p:spPr>
              <a:xfrm>
                <a:off x="266000" y="3810138"/>
                <a:ext cx="3823856" cy="5386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9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9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=0.029</m:t>
                    </m:r>
                  </m:oMath>
                </a14:m>
                <a:r>
                  <a:rPr lang="en-US" sz="2900" dirty="0">
                    <a:solidFill>
                      <a:schemeClr val="bg1"/>
                    </a:solidFill>
                  </a:rPr>
                  <a:t> mil.</a:t>
                </a: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AF4ED600-5AA7-0A4C-93F1-AD5D0FF8BA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000" y="3810138"/>
                <a:ext cx="3823856" cy="538609"/>
              </a:xfrm>
              <a:prstGeom prst="rect">
                <a:avLst/>
              </a:prstGeom>
              <a:blipFill>
                <a:blip r:embed="rId4"/>
                <a:stretch>
                  <a:fillRect t="-13953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4BC8913D-033C-7A42-B17E-6E7BE97162F5}"/>
                  </a:ext>
                </a:extLst>
              </p:cNvPr>
              <p:cNvSpPr/>
              <p:nvPr/>
            </p:nvSpPr>
            <p:spPr>
              <a:xfrm>
                <a:off x="-458148" y="4429368"/>
                <a:ext cx="3075709" cy="5386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9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9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&lt;.001</m:t>
                      </m:r>
                    </m:oMath>
                  </m:oMathPara>
                </a14:m>
                <a:endParaRPr lang="en-US" sz="29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4BC8913D-033C-7A42-B17E-6E7BE97162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58148" y="4429368"/>
                <a:ext cx="3075709" cy="538609"/>
              </a:xfrm>
              <a:prstGeom prst="rect">
                <a:avLst/>
              </a:prstGeom>
              <a:blipFill>
                <a:blip r:embed="rId5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CCEAA6AC-30B4-B940-A30C-73C4B60201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29511" y="1825625"/>
            <a:ext cx="5397500" cy="4318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5F816846-E8BE-514D-A071-053B13BA003E}"/>
                  </a:ext>
                </a:extLst>
              </p:cNvPr>
              <p:cNvSpPr/>
              <p:nvPr/>
            </p:nvSpPr>
            <p:spPr>
              <a:xfrm>
                <a:off x="7713225" y="5055527"/>
                <a:ext cx="1650945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  <m:r>
                        <a:rPr lang="en-US" sz="2000" b="0" i="0" baseline="300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.99</m:t>
                      </m:r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5F816846-E8BE-514D-A071-053B13BA00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3225" y="5055527"/>
                <a:ext cx="1650945" cy="400110"/>
              </a:xfrm>
              <a:prstGeom prst="rect">
                <a:avLst/>
              </a:prstGeom>
              <a:blipFill>
                <a:blip r:embed="rId7"/>
                <a:stretch>
                  <a:fillRect b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DC850A4E-3B3D-974C-80E5-ABF696281B0A}"/>
              </a:ext>
            </a:extLst>
          </p:cNvPr>
          <p:cNvSpPr txBox="1"/>
          <p:nvPr/>
        </p:nvSpPr>
        <p:spPr>
          <a:xfrm>
            <a:off x="5063628" y="1883914"/>
            <a:ext cx="31860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Exponential Regression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4965BB5-C7CB-374C-BA8D-E8C51CD121EC}"/>
              </a:ext>
            </a:extLst>
          </p:cNvPr>
          <p:cNvSpPr/>
          <p:nvPr/>
        </p:nvSpPr>
        <p:spPr>
          <a:xfrm>
            <a:off x="2295120" y="6264422"/>
            <a:ext cx="7286483" cy="5386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900" dirty="0">
                <a:solidFill>
                  <a:schemeClr val="bg1"/>
                </a:solidFill>
              </a:rPr>
              <a:t>What can we conclude from this fitted model?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39594941-35C7-7944-BB7E-600750182172}"/>
              </a:ext>
            </a:extLst>
          </p:cNvPr>
          <p:cNvSpPr txBox="1">
            <a:spLocks/>
          </p:cNvSpPr>
          <p:nvPr/>
        </p:nvSpPr>
        <p:spPr>
          <a:xfrm>
            <a:off x="171800" y="1801886"/>
            <a:ext cx="3679878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6. Adapt your model and re-evaluate: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5C69E27-6628-8B40-B076-3786BD6E1EB4}"/>
              </a:ext>
            </a:extLst>
          </p:cNvPr>
          <p:cNvSpPr txBox="1"/>
          <p:nvPr/>
        </p:nvSpPr>
        <p:spPr>
          <a:xfrm>
            <a:off x="266000" y="3158918"/>
            <a:ext cx="31860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Exponential Regression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A330E47-C50D-8A0E-FDD0-7BC1F2C6C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3AB32AC-C7FA-80DD-0D8D-34699FA2285C}"/>
              </a:ext>
            </a:extLst>
          </p:cNvPr>
          <p:cNvSpPr txBox="1">
            <a:spLocks/>
          </p:cNvSpPr>
          <p:nvPr/>
        </p:nvSpPr>
        <p:spPr>
          <a:xfrm>
            <a:off x="266007" y="365125"/>
            <a:ext cx="1015815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1. Example Question: </a:t>
            </a:r>
            <a:r>
              <a:rPr lang="en-US" b="1">
                <a:solidFill>
                  <a:srgbClr val="00B050"/>
                </a:solidFill>
              </a:rPr>
              <a:t>What</a:t>
            </a:r>
            <a:r>
              <a:rPr lang="en-US">
                <a:solidFill>
                  <a:schemeClr val="bg1"/>
                </a:solidFill>
              </a:rPr>
              <a:t> is the trajectory of Malagasy population size through time?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095125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092" y="-156887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Statistical Models: Beware!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725EDE-70CB-194D-B2EB-54425C5D9B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3144" y="17439"/>
            <a:ext cx="1978856" cy="1808186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DB584BA-480C-A645-B9B9-0F91A74FD0E1}"/>
              </a:ext>
            </a:extLst>
          </p:cNvPr>
          <p:cNvSpPr txBox="1">
            <a:spLocks/>
          </p:cNvSpPr>
          <p:nvPr/>
        </p:nvSpPr>
        <p:spPr>
          <a:xfrm>
            <a:off x="504092" y="921532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Statistical models and tests are based on specific assumptions 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data normally distributed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x and y independent</a:t>
            </a:r>
          </a:p>
          <a:p>
            <a:pPr marL="1428750" lvl="2" indent="-514350">
              <a:buAutoNum type="arabicPeriod"/>
            </a:pP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454575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092" y="-156887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Statistical Models: Beware!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725EDE-70CB-194D-B2EB-54425C5D9B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3144" y="17439"/>
            <a:ext cx="1978856" cy="1808186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DB584BA-480C-A645-B9B9-0F91A74FD0E1}"/>
              </a:ext>
            </a:extLst>
          </p:cNvPr>
          <p:cNvSpPr txBox="1">
            <a:spLocks/>
          </p:cNvSpPr>
          <p:nvPr/>
        </p:nvSpPr>
        <p:spPr>
          <a:xfrm>
            <a:off x="504092" y="921532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Statistical models and tests are based on specific assumptions 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data normally distributed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x and y independent</a:t>
            </a:r>
          </a:p>
          <a:p>
            <a:r>
              <a:rPr lang="en-US" dirty="0">
                <a:solidFill>
                  <a:schemeClr val="bg1"/>
                </a:solidFill>
              </a:rPr>
              <a:t>Assessing a model means you need to make sure the assumptions are not violated. </a:t>
            </a:r>
          </a:p>
          <a:p>
            <a:pPr marL="1428750" lvl="2" indent="-514350">
              <a:buAutoNum type="arabicPeriod"/>
            </a:pP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600904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092" y="-156887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Statistical Models: Beware!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725EDE-70CB-194D-B2EB-54425C5D9B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3144" y="17439"/>
            <a:ext cx="1978856" cy="1808186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DB584BA-480C-A645-B9B9-0F91A74FD0E1}"/>
              </a:ext>
            </a:extLst>
          </p:cNvPr>
          <p:cNvSpPr txBox="1">
            <a:spLocks/>
          </p:cNvSpPr>
          <p:nvPr/>
        </p:nvSpPr>
        <p:spPr>
          <a:xfrm>
            <a:off x="504092" y="921532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Statistical models and tests are based on specific assumptions 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data normally distributed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x and y independent</a:t>
            </a:r>
          </a:p>
          <a:p>
            <a:r>
              <a:rPr lang="en-US" dirty="0">
                <a:solidFill>
                  <a:schemeClr val="bg1"/>
                </a:solidFill>
              </a:rPr>
              <a:t>Assessing a model means you need to make sure the assumptions are not violated. </a:t>
            </a:r>
          </a:p>
          <a:p>
            <a:r>
              <a:rPr lang="en-US" dirty="0">
                <a:solidFill>
                  <a:schemeClr val="bg1"/>
                </a:solidFill>
              </a:rPr>
              <a:t>There are so many statistical models</a:t>
            </a:r>
            <a:r>
              <a:rPr lang="mr-IN" dirty="0">
                <a:solidFill>
                  <a:schemeClr val="bg1"/>
                </a:solidFill>
              </a:rPr>
              <a:t>…</a:t>
            </a:r>
            <a:endParaRPr lang="en-US" dirty="0">
              <a:solidFill>
                <a:schemeClr val="bg1"/>
              </a:solidFill>
            </a:endParaRPr>
          </a:p>
          <a:p>
            <a:pPr marL="1428750" lvl="2" indent="-514350">
              <a:buAutoNum type="arabicPeriod"/>
            </a:pP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163BBB-3170-8145-B0A6-D4A568F8D3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7236" y="4001294"/>
            <a:ext cx="4437529" cy="2366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59378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6972" y="258750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Statistical vs. Mathematical Model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1227" y="1527486"/>
            <a:ext cx="7886700" cy="406587"/>
          </a:xfr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dirty="0">
                <a:solidFill>
                  <a:schemeClr val="bg1"/>
                </a:solidFill>
              </a:rPr>
              <a:t>The choice depends on the research question!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725EDE-70CB-194D-B2EB-54425C5D9B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3144" y="17439"/>
            <a:ext cx="1978856" cy="1808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67854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092" y="0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Mechanistic Models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725EDE-70CB-194D-B2EB-54425C5D9B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3144" y="17439"/>
            <a:ext cx="1978856" cy="1808186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65330CA-D8A8-0B49-B121-33EB6C1978CF}"/>
              </a:ext>
            </a:extLst>
          </p:cNvPr>
          <p:cNvSpPr txBox="1">
            <a:spLocks/>
          </p:cNvSpPr>
          <p:nvPr/>
        </p:nvSpPr>
        <p:spPr>
          <a:xfrm>
            <a:off x="504092" y="921532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>
                <a:solidFill>
                  <a:schemeClr val="bg1"/>
                </a:solidFill>
              </a:rPr>
              <a:t>Goal: To </a:t>
            </a:r>
            <a:r>
              <a:rPr lang="en-US" sz="3200" b="1" dirty="0">
                <a:solidFill>
                  <a:schemeClr val="accent2"/>
                </a:solidFill>
              </a:rPr>
              <a:t>demonstrate the processes </a:t>
            </a:r>
            <a:r>
              <a:rPr lang="en-US" sz="3200" dirty="0">
                <a:solidFill>
                  <a:schemeClr val="bg1"/>
                </a:solidFill>
              </a:rPr>
              <a:t>that underlie a relationship between x and y</a:t>
            </a:r>
          </a:p>
          <a:p>
            <a:pPr marL="457200" lvl="1" indent="0">
              <a:buNone/>
            </a:pPr>
            <a:endParaRPr lang="en-US" sz="2800" dirty="0">
              <a:solidFill>
                <a:schemeClr val="bg1"/>
              </a:solidFill>
            </a:endParaRPr>
          </a:p>
          <a:p>
            <a:pPr marL="971550" lvl="1" indent="-514350">
              <a:buAutoNum type="arabicPeriod"/>
            </a:pP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669416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092" y="0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Mechanistic Models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725EDE-70CB-194D-B2EB-54425C5D9B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3144" y="17439"/>
            <a:ext cx="1978856" cy="1808186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65330CA-D8A8-0B49-B121-33EB6C1978CF}"/>
              </a:ext>
            </a:extLst>
          </p:cNvPr>
          <p:cNvSpPr txBox="1">
            <a:spLocks/>
          </p:cNvSpPr>
          <p:nvPr/>
        </p:nvSpPr>
        <p:spPr>
          <a:xfrm>
            <a:off x="504092" y="921532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>
                <a:solidFill>
                  <a:schemeClr val="bg1"/>
                </a:solidFill>
              </a:rPr>
              <a:t>Goal: To </a:t>
            </a:r>
            <a:r>
              <a:rPr lang="en-US" sz="3200" b="1" dirty="0">
                <a:solidFill>
                  <a:schemeClr val="accent2"/>
                </a:solidFill>
              </a:rPr>
              <a:t>demonstrate the processes </a:t>
            </a:r>
            <a:r>
              <a:rPr lang="en-US" sz="3200" dirty="0">
                <a:solidFill>
                  <a:schemeClr val="bg1"/>
                </a:solidFill>
              </a:rPr>
              <a:t>that underlie a relationship between x and y</a:t>
            </a:r>
          </a:p>
          <a:p>
            <a:pPr lvl="1"/>
            <a:r>
              <a:rPr lang="en-US" sz="2800" dirty="0">
                <a:solidFill>
                  <a:schemeClr val="bg1"/>
                </a:solidFill>
              </a:rPr>
              <a:t>Find a significant relationship using a p-value as a measure of relationship strength.</a:t>
            </a:r>
          </a:p>
        </p:txBody>
      </p:sp>
    </p:spTree>
    <p:extLst>
      <p:ext uri="{BB962C8B-B14F-4D97-AF65-F5344CB8AC3E}">
        <p14:creationId xmlns:p14="http://schemas.microsoft.com/office/powerpoint/2010/main" val="20617133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092" y="0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Mechanistic Models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725EDE-70CB-194D-B2EB-54425C5D9B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3144" y="17439"/>
            <a:ext cx="1978856" cy="1808186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65330CA-D8A8-0B49-B121-33EB6C1978CF}"/>
              </a:ext>
            </a:extLst>
          </p:cNvPr>
          <p:cNvSpPr txBox="1">
            <a:spLocks/>
          </p:cNvSpPr>
          <p:nvPr/>
        </p:nvSpPr>
        <p:spPr>
          <a:xfrm>
            <a:off x="504092" y="921532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>
                <a:solidFill>
                  <a:schemeClr val="bg1"/>
                </a:solidFill>
              </a:rPr>
              <a:t>Goal: To </a:t>
            </a:r>
            <a:r>
              <a:rPr lang="en-US" sz="3200" b="1" dirty="0">
                <a:solidFill>
                  <a:schemeClr val="accent2"/>
                </a:solidFill>
              </a:rPr>
              <a:t>demonstrate the processes </a:t>
            </a:r>
            <a:r>
              <a:rPr lang="en-US" sz="3200" dirty="0">
                <a:solidFill>
                  <a:schemeClr val="bg1"/>
                </a:solidFill>
              </a:rPr>
              <a:t>that underlie a relationship between x and y</a:t>
            </a:r>
          </a:p>
          <a:p>
            <a:pPr lvl="1"/>
            <a:r>
              <a:rPr lang="en-US" sz="2800" dirty="0">
                <a:solidFill>
                  <a:schemeClr val="bg1"/>
                </a:solidFill>
              </a:rPr>
              <a:t>Find a significant relationship using a p-value as a measure of relationship strength</a:t>
            </a:r>
          </a:p>
          <a:p>
            <a:pPr lvl="1"/>
            <a:r>
              <a:rPr lang="en-US" sz="2800" b="1" dirty="0">
                <a:solidFill>
                  <a:srgbClr val="00B050"/>
                </a:solidFill>
              </a:rPr>
              <a:t>Mechanistic models can demonstrate causation.</a:t>
            </a:r>
          </a:p>
          <a:p>
            <a:pPr marL="971550" lvl="1" indent="-514350">
              <a:buAutoNum type="arabicPeriod"/>
            </a:pP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858889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092" y="0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Mechanistic Models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725EDE-70CB-194D-B2EB-54425C5D9B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3144" y="17439"/>
            <a:ext cx="1978856" cy="1808186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65330CA-D8A8-0B49-B121-33EB6C1978CF}"/>
              </a:ext>
            </a:extLst>
          </p:cNvPr>
          <p:cNvSpPr txBox="1">
            <a:spLocks/>
          </p:cNvSpPr>
          <p:nvPr/>
        </p:nvSpPr>
        <p:spPr>
          <a:xfrm>
            <a:off x="504092" y="921532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>
                <a:solidFill>
                  <a:schemeClr val="bg1"/>
                </a:solidFill>
              </a:rPr>
              <a:t>Goal: To </a:t>
            </a:r>
            <a:r>
              <a:rPr lang="en-US" sz="3200" b="1" dirty="0">
                <a:solidFill>
                  <a:schemeClr val="accent2"/>
                </a:solidFill>
              </a:rPr>
              <a:t>demonstrate the processes </a:t>
            </a:r>
            <a:r>
              <a:rPr lang="en-US" sz="3200" dirty="0">
                <a:solidFill>
                  <a:schemeClr val="bg1"/>
                </a:solidFill>
              </a:rPr>
              <a:t>that underlie a relationship between x and y</a:t>
            </a:r>
          </a:p>
          <a:p>
            <a:pPr lvl="1"/>
            <a:r>
              <a:rPr lang="en-US" sz="2800" dirty="0">
                <a:solidFill>
                  <a:schemeClr val="bg1"/>
                </a:solidFill>
              </a:rPr>
              <a:t>Find a significant relationship using a p-value as a measure of relationship strength</a:t>
            </a:r>
          </a:p>
          <a:p>
            <a:pPr lvl="1"/>
            <a:r>
              <a:rPr lang="en-US" sz="2800" b="1" dirty="0">
                <a:solidFill>
                  <a:srgbClr val="00B050"/>
                </a:solidFill>
              </a:rPr>
              <a:t>Mechanistic models can demonstrate causation.</a:t>
            </a:r>
          </a:p>
          <a:p>
            <a:r>
              <a:rPr lang="en-US" sz="3200" dirty="0">
                <a:solidFill>
                  <a:schemeClr val="bg1"/>
                </a:solidFill>
              </a:rPr>
              <a:t>Steps: </a:t>
            </a:r>
          </a:p>
          <a:p>
            <a:pPr marL="971550" lvl="1" indent="-514350">
              <a:buAutoNum type="arabicPeriod"/>
            </a:pPr>
            <a:r>
              <a:rPr lang="en-US" sz="2800" dirty="0">
                <a:solidFill>
                  <a:schemeClr val="bg1"/>
                </a:solidFill>
              </a:rPr>
              <a:t>Formulate a research question</a:t>
            </a:r>
          </a:p>
          <a:p>
            <a:pPr marL="971550" lvl="1" indent="-514350">
              <a:buAutoNum type="arabicPeriod"/>
            </a:pPr>
            <a:r>
              <a:rPr lang="en-US" sz="2800" dirty="0">
                <a:solidFill>
                  <a:schemeClr val="bg1"/>
                </a:solidFill>
              </a:rPr>
              <a:t>Formulate a hypothesis </a:t>
            </a:r>
          </a:p>
          <a:p>
            <a:pPr marL="971550" lvl="1" indent="-514350">
              <a:buFont typeface="Arial" panose="020B0604020202020204" pitchFamily="34" charset="0"/>
              <a:buAutoNum type="arabicPeriod"/>
            </a:pPr>
            <a:r>
              <a:rPr lang="en-US" sz="2800" dirty="0">
                <a:solidFill>
                  <a:schemeClr val="bg1"/>
                </a:solidFill>
              </a:rPr>
              <a:t>Develop a model to demonstrate your hypothesis.</a:t>
            </a:r>
          </a:p>
          <a:p>
            <a:pPr marL="971550" lvl="1" indent="-514350">
              <a:buAutoNum type="arabicPeriod"/>
            </a:pPr>
            <a:r>
              <a:rPr lang="en-US" sz="2800" dirty="0">
                <a:solidFill>
                  <a:schemeClr val="bg1"/>
                </a:solidFill>
              </a:rPr>
              <a:t>Collect </a:t>
            </a:r>
            <a:r>
              <a:rPr lang="en-US" sz="2800" b="1" dirty="0">
                <a:solidFill>
                  <a:srgbClr val="FF40FF"/>
                </a:solidFill>
              </a:rPr>
              <a:t>data</a:t>
            </a:r>
            <a:r>
              <a:rPr lang="en-US" sz="2800" dirty="0">
                <a:solidFill>
                  <a:schemeClr val="bg1"/>
                </a:solidFill>
              </a:rPr>
              <a:t> (for certain questions)</a:t>
            </a:r>
          </a:p>
          <a:p>
            <a:pPr marL="971550" lvl="1" indent="-514350">
              <a:buAutoNum type="arabicPeriod"/>
            </a:pPr>
            <a:r>
              <a:rPr lang="en-US" sz="2800" dirty="0">
                <a:solidFill>
                  <a:schemeClr val="bg1"/>
                </a:solidFill>
              </a:rPr>
              <a:t>Evaluate the extent to which your model-simulated data matches that from the real world.</a:t>
            </a:r>
          </a:p>
          <a:p>
            <a:pPr marL="971550" lvl="1" indent="-514350">
              <a:buAutoNum type="arabicPeriod"/>
            </a:pP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155012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F8F1133-BEA4-F44D-A5A2-023CE7FB28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3144" y="17439"/>
            <a:ext cx="1978856" cy="18081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7607797-084D-D247-8C20-334C443957B0}"/>
              </a:ext>
            </a:extLst>
          </p:cNvPr>
          <p:cNvSpPr txBox="1"/>
          <p:nvPr/>
        </p:nvSpPr>
        <p:spPr>
          <a:xfrm>
            <a:off x="10076134" y="6349061"/>
            <a:ext cx="2023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Source: World Bank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8EC7F53-87E0-F348-A971-FF989655ED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6999" y="2067282"/>
            <a:ext cx="5397500" cy="43180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92EF5591-2B30-EA44-ABC1-73491C5A8015}"/>
              </a:ext>
            </a:extLst>
          </p:cNvPr>
          <p:cNvSpPr txBox="1">
            <a:spLocks/>
          </p:cNvSpPr>
          <p:nvPr/>
        </p:nvSpPr>
        <p:spPr>
          <a:xfrm>
            <a:off x="126277" y="189079"/>
            <a:ext cx="10086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1. Example Question: </a:t>
            </a:r>
            <a:r>
              <a:rPr lang="en-US" b="1" dirty="0">
                <a:solidFill>
                  <a:srgbClr val="00B050"/>
                </a:solidFill>
              </a:rPr>
              <a:t>How</a:t>
            </a:r>
            <a:r>
              <a:rPr lang="en-US" dirty="0">
                <a:solidFill>
                  <a:schemeClr val="bg1"/>
                </a:solidFill>
              </a:rPr>
              <a:t> does Malagasy population size change with time?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DFFADC5-E57C-974B-8B8A-9F7EB054599A}"/>
              </a:ext>
            </a:extLst>
          </p:cNvPr>
          <p:cNvSpPr txBox="1">
            <a:spLocks/>
          </p:cNvSpPr>
          <p:nvPr/>
        </p:nvSpPr>
        <p:spPr>
          <a:xfrm>
            <a:off x="126277" y="1686282"/>
            <a:ext cx="3679878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2. Hypothesis: Malagasy population size increases because people are having children. </a:t>
            </a:r>
          </a:p>
          <a:p>
            <a:pPr marL="0" indent="0">
              <a:buNone/>
            </a:pPr>
            <a:r>
              <a:rPr lang="en-US" i="1" dirty="0">
                <a:solidFill>
                  <a:srgbClr val="FF0000"/>
                </a:solidFill>
              </a:rPr>
              <a:t>Can you think of an alternative hypothesis?</a:t>
            </a:r>
          </a:p>
          <a:p>
            <a:pPr marL="1428750" lvl="2" indent="-514350">
              <a:buAutoNum type="arabicPeriod"/>
            </a:pP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52385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C94C7-91F3-3A45-84BF-37C9CC3EC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Goals for this lecture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D697E5-95D5-304C-BF8B-85900329AF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8001"/>
            <a:ext cx="10515600" cy="4351338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To explain what we’re doing here</a:t>
            </a:r>
          </a:p>
          <a:p>
            <a:r>
              <a:rPr lang="en-US" sz="3200" dirty="0">
                <a:solidFill>
                  <a:schemeClr val="bg1"/>
                </a:solidFill>
              </a:rPr>
              <a:t>To define “science” </a:t>
            </a:r>
          </a:p>
          <a:p>
            <a:r>
              <a:rPr lang="en-US" sz="3200" dirty="0">
                <a:solidFill>
                  <a:schemeClr val="bg1"/>
                </a:solidFill>
              </a:rPr>
              <a:t>To define “data” </a:t>
            </a:r>
          </a:p>
          <a:p>
            <a:r>
              <a:rPr lang="en-US" sz="3200" dirty="0">
                <a:solidFill>
                  <a:schemeClr val="bg1"/>
                </a:solidFill>
              </a:rPr>
              <a:t>To define “models”</a:t>
            </a:r>
          </a:p>
          <a:p>
            <a:r>
              <a:rPr lang="en-US" sz="3200" dirty="0">
                <a:solidFill>
                  <a:schemeClr val="bg1"/>
                </a:solidFill>
              </a:rPr>
              <a:t>To introduce many different types of models </a:t>
            </a:r>
          </a:p>
          <a:p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523714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F8F1133-BEA4-F44D-A5A2-023CE7FB28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3144" y="17439"/>
            <a:ext cx="1978856" cy="18081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7607797-084D-D247-8C20-334C443957B0}"/>
              </a:ext>
            </a:extLst>
          </p:cNvPr>
          <p:cNvSpPr txBox="1"/>
          <p:nvPr/>
        </p:nvSpPr>
        <p:spPr>
          <a:xfrm>
            <a:off x="10076134" y="6349061"/>
            <a:ext cx="2023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Source: World Bank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DFFADC5-E57C-974B-8B8A-9F7EB054599A}"/>
              </a:ext>
            </a:extLst>
          </p:cNvPr>
          <p:cNvSpPr txBox="1">
            <a:spLocks/>
          </p:cNvSpPr>
          <p:nvPr/>
        </p:nvSpPr>
        <p:spPr>
          <a:xfrm>
            <a:off x="126277" y="1686282"/>
            <a:ext cx="3679878" cy="2576857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2. Hypothesis: Malagasy population size increases because people are having children. 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3. Mechanistic Model: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5E648EA-64F9-F341-A49D-7FFDEBEFCC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6999" y="2067282"/>
            <a:ext cx="5397500" cy="431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245F9AD-7557-504B-9EE4-9D9569DC5B0F}"/>
              </a:ext>
            </a:extLst>
          </p:cNvPr>
          <p:cNvSpPr/>
          <p:nvPr/>
        </p:nvSpPr>
        <p:spPr>
          <a:xfrm>
            <a:off x="1586402" y="4389824"/>
            <a:ext cx="1342912" cy="120014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Population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264BEB4-E517-0D41-8886-1F4F86C3BCEB}"/>
              </a:ext>
            </a:extLst>
          </p:cNvPr>
          <p:cNvCxnSpPr>
            <a:cxnSpLocks/>
          </p:cNvCxnSpPr>
          <p:nvPr/>
        </p:nvCxnSpPr>
        <p:spPr>
          <a:xfrm>
            <a:off x="467908" y="5030461"/>
            <a:ext cx="995083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CD5A157-9911-134E-8430-160B9A5972A7}"/>
              </a:ext>
            </a:extLst>
          </p:cNvPr>
          <p:cNvCxnSpPr/>
          <p:nvPr/>
        </p:nvCxnSpPr>
        <p:spPr>
          <a:xfrm>
            <a:off x="3127922" y="5050715"/>
            <a:ext cx="1048871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78D96B7-3E10-994F-9DF5-38163A56D796}"/>
              </a:ext>
            </a:extLst>
          </p:cNvPr>
          <p:cNvSpPr txBox="1"/>
          <p:nvPr/>
        </p:nvSpPr>
        <p:spPr>
          <a:xfrm>
            <a:off x="738430" y="4534451"/>
            <a:ext cx="63831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birth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A159BD5-B9B8-CC44-AAA6-2644145FD250}"/>
              </a:ext>
            </a:extLst>
          </p:cNvPr>
          <p:cNvSpPr txBox="1"/>
          <p:nvPr/>
        </p:nvSpPr>
        <p:spPr>
          <a:xfrm>
            <a:off x="3248946" y="4677973"/>
            <a:ext cx="729239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death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7BEC52D-717D-5441-9620-8AEB123B174F}"/>
                  </a:ext>
                </a:extLst>
              </p:cNvPr>
              <p:cNvSpPr txBox="1"/>
              <p:nvPr/>
            </p:nvSpPr>
            <p:spPr>
              <a:xfrm>
                <a:off x="-383771" y="5987201"/>
                <a:ext cx="3693523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𝑡</m:t>
                          </m:r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+1</m:t>
                          </m:r>
                        </m:sub>
                      </m:sSub>
                      <m:r>
                        <a:rPr lang="en-US" i="1">
                          <a:solidFill>
                            <a:schemeClr val="bg1"/>
                          </a:solidFill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solidFill>
                            <a:schemeClr val="bg1"/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charset="0"/>
                        </a:rPr>
                        <m:t>𝑏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charset="0"/>
                        </a:rPr>
                        <m:t>∗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solidFill>
                            <a:schemeClr val="bg1"/>
                          </a:solidFill>
                          <a:latin typeface="Cambria Math" charset="0"/>
                        </a:rPr>
                        <m:t>  −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charset="0"/>
                        </a:rPr>
                        <m:t>𝑑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charset="0"/>
                        </a:rPr>
                        <m:t>∗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bg1"/>
                  </a:solidFill>
                  <a:latin typeface="Cambria Math" charset="0"/>
                </a:endParaRPr>
              </a:p>
              <a:p>
                <a:endParaRPr lang="en-US" i="1" dirty="0">
                  <a:solidFill>
                    <a:schemeClr val="bg1"/>
                  </a:solidFill>
                  <a:latin typeface="Cambria Math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7BEC52D-717D-5441-9620-8AEB123B17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83771" y="5987201"/>
                <a:ext cx="3693523" cy="553998"/>
              </a:xfrm>
              <a:prstGeom prst="rect">
                <a:avLst/>
              </a:prstGeom>
              <a:blipFill>
                <a:blip r:embed="rId4"/>
                <a:stretch>
                  <a:fillRect t="-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C939CE6-798C-3F48-A168-892D432D8557}"/>
                  </a:ext>
                </a:extLst>
              </p:cNvPr>
              <p:cNvSpPr txBox="1"/>
              <p:nvPr/>
            </p:nvSpPr>
            <p:spPr>
              <a:xfrm>
                <a:off x="-764209" y="6390878"/>
                <a:ext cx="3693523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𝑡</m:t>
                          </m:r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+1</m:t>
                          </m:r>
                        </m:sub>
                      </m:sSub>
                      <m:r>
                        <a:rPr lang="en-US" i="1">
                          <a:solidFill>
                            <a:schemeClr val="bg1"/>
                          </a:solidFill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solidFill>
                            <a:schemeClr val="bg1"/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charset="0"/>
                        </a:rPr>
                        <m:t>∗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bg1"/>
                  </a:solidFill>
                  <a:latin typeface="Cambria Math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C939CE6-798C-3F48-A168-892D432D85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64209" y="6390878"/>
                <a:ext cx="3693523" cy="276999"/>
              </a:xfrm>
              <a:prstGeom prst="rect">
                <a:avLst/>
              </a:prstGeom>
              <a:blipFill>
                <a:blip r:embed="rId5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6BEB5BED-B7B9-DEB7-2422-7F9B990EAE1B}"/>
              </a:ext>
            </a:extLst>
          </p:cNvPr>
          <p:cNvSpPr txBox="1">
            <a:spLocks/>
          </p:cNvSpPr>
          <p:nvPr/>
        </p:nvSpPr>
        <p:spPr>
          <a:xfrm>
            <a:off x="126277" y="189079"/>
            <a:ext cx="10086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1. Example Question: </a:t>
            </a:r>
            <a:r>
              <a:rPr lang="en-US" b="1" dirty="0">
                <a:solidFill>
                  <a:srgbClr val="00B050"/>
                </a:solidFill>
              </a:rPr>
              <a:t>How</a:t>
            </a:r>
            <a:r>
              <a:rPr lang="en-US" dirty="0">
                <a:solidFill>
                  <a:schemeClr val="bg1"/>
                </a:solidFill>
              </a:rPr>
              <a:t> does Malagasy population size change with time?</a:t>
            </a:r>
          </a:p>
        </p:txBody>
      </p:sp>
    </p:spTree>
    <p:extLst>
      <p:ext uri="{BB962C8B-B14F-4D97-AF65-F5344CB8AC3E}">
        <p14:creationId xmlns:p14="http://schemas.microsoft.com/office/powerpoint/2010/main" val="422722605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F8F1133-BEA4-F44D-A5A2-023CE7FB28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3144" y="17439"/>
            <a:ext cx="1978856" cy="18081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7607797-084D-D247-8C20-334C443957B0}"/>
              </a:ext>
            </a:extLst>
          </p:cNvPr>
          <p:cNvSpPr txBox="1"/>
          <p:nvPr/>
        </p:nvSpPr>
        <p:spPr>
          <a:xfrm>
            <a:off x="10076134" y="6349061"/>
            <a:ext cx="2023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Source: World Bank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DFFADC5-E57C-974B-8B8A-9F7EB054599A}"/>
              </a:ext>
            </a:extLst>
          </p:cNvPr>
          <p:cNvSpPr txBox="1">
            <a:spLocks/>
          </p:cNvSpPr>
          <p:nvPr/>
        </p:nvSpPr>
        <p:spPr>
          <a:xfrm>
            <a:off x="126277" y="1686282"/>
            <a:ext cx="3679878" cy="2576857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2. Hypothesis: Malagasy population size increases because people are having children. 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3. Mechanistic Model: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5E648EA-64F9-F341-A49D-7FFDEBEFCC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6999" y="2067282"/>
            <a:ext cx="5397500" cy="4318000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3BBFD008-80F3-754C-840B-1CF39E25C63C}"/>
              </a:ext>
            </a:extLst>
          </p:cNvPr>
          <p:cNvSpPr txBox="1">
            <a:spLocks/>
          </p:cNvSpPr>
          <p:nvPr/>
        </p:nvSpPr>
        <p:spPr>
          <a:xfrm>
            <a:off x="4489730" y="1631257"/>
            <a:ext cx="3266134" cy="22107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4. Data: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245F9AD-7557-504B-9EE4-9D9569DC5B0F}"/>
              </a:ext>
            </a:extLst>
          </p:cNvPr>
          <p:cNvSpPr/>
          <p:nvPr/>
        </p:nvSpPr>
        <p:spPr>
          <a:xfrm>
            <a:off x="1586402" y="4389824"/>
            <a:ext cx="1342912" cy="120014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Population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264BEB4-E517-0D41-8886-1F4F86C3BCEB}"/>
              </a:ext>
            </a:extLst>
          </p:cNvPr>
          <p:cNvCxnSpPr>
            <a:cxnSpLocks/>
          </p:cNvCxnSpPr>
          <p:nvPr/>
        </p:nvCxnSpPr>
        <p:spPr>
          <a:xfrm>
            <a:off x="467908" y="5030461"/>
            <a:ext cx="995083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CD5A157-9911-134E-8430-160B9A5972A7}"/>
              </a:ext>
            </a:extLst>
          </p:cNvPr>
          <p:cNvCxnSpPr/>
          <p:nvPr/>
        </p:nvCxnSpPr>
        <p:spPr>
          <a:xfrm>
            <a:off x="3127922" y="5050715"/>
            <a:ext cx="1048871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78D96B7-3E10-994F-9DF5-38163A56D796}"/>
              </a:ext>
            </a:extLst>
          </p:cNvPr>
          <p:cNvSpPr txBox="1"/>
          <p:nvPr/>
        </p:nvSpPr>
        <p:spPr>
          <a:xfrm>
            <a:off x="738430" y="4534451"/>
            <a:ext cx="63831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birth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A159BD5-B9B8-CC44-AAA6-2644145FD250}"/>
              </a:ext>
            </a:extLst>
          </p:cNvPr>
          <p:cNvSpPr txBox="1"/>
          <p:nvPr/>
        </p:nvSpPr>
        <p:spPr>
          <a:xfrm>
            <a:off x="3248946" y="4677973"/>
            <a:ext cx="729239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death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7BEC52D-717D-5441-9620-8AEB123B174F}"/>
                  </a:ext>
                </a:extLst>
              </p:cNvPr>
              <p:cNvSpPr txBox="1"/>
              <p:nvPr/>
            </p:nvSpPr>
            <p:spPr>
              <a:xfrm>
                <a:off x="-383771" y="5987201"/>
                <a:ext cx="3693523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𝑡</m:t>
                          </m:r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+1</m:t>
                          </m:r>
                        </m:sub>
                      </m:sSub>
                      <m:r>
                        <a:rPr lang="en-US" i="1">
                          <a:solidFill>
                            <a:schemeClr val="bg1"/>
                          </a:solidFill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solidFill>
                            <a:schemeClr val="bg1"/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charset="0"/>
                        </a:rPr>
                        <m:t>𝑏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charset="0"/>
                        </a:rPr>
                        <m:t>∗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solidFill>
                            <a:schemeClr val="bg1"/>
                          </a:solidFill>
                          <a:latin typeface="Cambria Math" charset="0"/>
                        </a:rPr>
                        <m:t>  −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charset="0"/>
                        </a:rPr>
                        <m:t>𝑑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charset="0"/>
                        </a:rPr>
                        <m:t>∗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bg1"/>
                  </a:solidFill>
                  <a:latin typeface="Cambria Math" charset="0"/>
                </a:endParaRPr>
              </a:p>
              <a:p>
                <a:endParaRPr lang="en-US" i="1" dirty="0">
                  <a:solidFill>
                    <a:schemeClr val="bg1"/>
                  </a:solidFill>
                  <a:latin typeface="Cambria Math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7BEC52D-717D-5441-9620-8AEB123B17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83771" y="5987201"/>
                <a:ext cx="3693523" cy="553998"/>
              </a:xfrm>
              <a:prstGeom prst="rect">
                <a:avLst/>
              </a:prstGeom>
              <a:blipFill>
                <a:blip r:embed="rId4"/>
                <a:stretch>
                  <a:fillRect t="-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C939CE6-798C-3F48-A168-892D432D8557}"/>
                  </a:ext>
                </a:extLst>
              </p:cNvPr>
              <p:cNvSpPr txBox="1"/>
              <p:nvPr/>
            </p:nvSpPr>
            <p:spPr>
              <a:xfrm>
                <a:off x="-764209" y="6390878"/>
                <a:ext cx="3693523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𝑡</m:t>
                          </m:r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+1</m:t>
                          </m:r>
                        </m:sub>
                      </m:sSub>
                      <m:r>
                        <a:rPr lang="en-US" i="1">
                          <a:solidFill>
                            <a:schemeClr val="bg1"/>
                          </a:solidFill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solidFill>
                            <a:schemeClr val="bg1"/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charset="0"/>
                        </a:rPr>
                        <m:t>∗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bg1"/>
                  </a:solidFill>
                  <a:latin typeface="Cambria Math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C939CE6-798C-3F48-A168-892D432D85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64209" y="6390878"/>
                <a:ext cx="3693523" cy="276999"/>
              </a:xfrm>
              <a:prstGeom prst="rect">
                <a:avLst/>
              </a:prstGeom>
              <a:blipFill>
                <a:blip r:embed="rId5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6BEB5BED-B7B9-DEB7-2422-7F9B990EAE1B}"/>
              </a:ext>
            </a:extLst>
          </p:cNvPr>
          <p:cNvSpPr txBox="1">
            <a:spLocks/>
          </p:cNvSpPr>
          <p:nvPr/>
        </p:nvSpPr>
        <p:spPr>
          <a:xfrm>
            <a:off x="126277" y="189079"/>
            <a:ext cx="10086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1. Example Question: </a:t>
            </a:r>
            <a:r>
              <a:rPr lang="en-US" b="1" dirty="0">
                <a:solidFill>
                  <a:srgbClr val="00B050"/>
                </a:solidFill>
              </a:rPr>
              <a:t>How</a:t>
            </a:r>
            <a:r>
              <a:rPr lang="en-US" dirty="0">
                <a:solidFill>
                  <a:schemeClr val="bg1"/>
                </a:solidFill>
              </a:rPr>
              <a:t> does Malagasy population size change with time?</a:t>
            </a:r>
          </a:p>
        </p:txBody>
      </p:sp>
    </p:spTree>
    <p:extLst>
      <p:ext uri="{BB962C8B-B14F-4D97-AF65-F5344CB8AC3E}">
        <p14:creationId xmlns:p14="http://schemas.microsoft.com/office/powerpoint/2010/main" val="188343958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F8F1133-BEA4-F44D-A5A2-023CE7FB28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3144" y="17439"/>
            <a:ext cx="1978856" cy="1808186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3BBFD008-80F3-754C-840B-1CF39E25C63C}"/>
              </a:ext>
            </a:extLst>
          </p:cNvPr>
          <p:cNvSpPr txBox="1">
            <a:spLocks/>
          </p:cNvSpPr>
          <p:nvPr/>
        </p:nvSpPr>
        <p:spPr>
          <a:xfrm>
            <a:off x="4489730" y="1631257"/>
            <a:ext cx="3266134" cy="22107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4. Data: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245F9AD-7557-504B-9EE4-9D9569DC5B0F}"/>
              </a:ext>
            </a:extLst>
          </p:cNvPr>
          <p:cNvSpPr/>
          <p:nvPr/>
        </p:nvSpPr>
        <p:spPr>
          <a:xfrm>
            <a:off x="1586402" y="4389824"/>
            <a:ext cx="1342912" cy="120014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Population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264BEB4-E517-0D41-8886-1F4F86C3BCEB}"/>
              </a:ext>
            </a:extLst>
          </p:cNvPr>
          <p:cNvCxnSpPr>
            <a:cxnSpLocks/>
          </p:cNvCxnSpPr>
          <p:nvPr/>
        </p:nvCxnSpPr>
        <p:spPr>
          <a:xfrm>
            <a:off x="467908" y="5030461"/>
            <a:ext cx="995083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CD5A157-9911-134E-8430-160B9A5972A7}"/>
              </a:ext>
            </a:extLst>
          </p:cNvPr>
          <p:cNvCxnSpPr/>
          <p:nvPr/>
        </p:nvCxnSpPr>
        <p:spPr>
          <a:xfrm>
            <a:off x="3127922" y="5050715"/>
            <a:ext cx="1048871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78D96B7-3E10-994F-9DF5-38163A56D796}"/>
              </a:ext>
            </a:extLst>
          </p:cNvPr>
          <p:cNvSpPr txBox="1"/>
          <p:nvPr/>
        </p:nvSpPr>
        <p:spPr>
          <a:xfrm>
            <a:off x="738430" y="4534451"/>
            <a:ext cx="63831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birth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A159BD5-B9B8-CC44-AAA6-2644145FD250}"/>
              </a:ext>
            </a:extLst>
          </p:cNvPr>
          <p:cNvSpPr txBox="1"/>
          <p:nvPr/>
        </p:nvSpPr>
        <p:spPr>
          <a:xfrm>
            <a:off x="3248946" y="4677973"/>
            <a:ext cx="729239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death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EB5BED-B7B9-DEB7-2422-7F9B990EAE1B}"/>
              </a:ext>
            </a:extLst>
          </p:cNvPr>
          <p:cNvSpPr txBox="1">
            <a:spLocks/>
          </p:cNvSpPr>
          <p:nvPr/>
        </p:nvSpPr>
        <p:spPr>
          <a:xfrm>
            <a:off x="126277" y="189079"/>
            <a:ext cx="10086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1. Example Question: </a:t>
            </a:r>
            <a:r>
              <a:rPr lang="en-US" b="1" dirty="0">
                <a:solidFill>
                  <a:srgbClr val="00B050"/>
                </a:solidFill>
              </a:rPr>
              <a:t>How</a:t>
            </a:r>
            <a:r>
              <a:rPr lang="en-US" dirty="0">
                <a:solidFill>
                  <a:schemeClr val="bg1"/>
                </a:solidFill>
              </a:rPr>
              <a:t> does Malagasy population size change with time?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AD371F-0FE9-A586-08D9-A6C966EC5BFC}"/>
              </a:ext>
            </a:extLst>
          </p:cNvPr>
          <p:cNvSpPr txBox="1">
            <a:spLocks/>
          </p:cNvSpPr>
          <p:nvPr/>
        </p:nvSpPr>
        <p:spPr>
          <a:xfrm>
            <a:off x="126277" y="1686282"/>
            <a:ext cx="3679878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2. Hypothesis: Malagasy population size increases because people are having children. 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3. Mechanistic Model: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5. Evaluation: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24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617F1FE7-4D59-8F3A-54AC-DEEAE1B13750}"/>
                  </a:ext>
                </a:extLst>
              </p:cNvPr>
              <p:cNvSpPr/>
              <p:nvPr/>
            </p:nvSpPr>
            <p:spPr>
              <a:xfrm>
                <a:off x="428361" y="6261767"/>
                <a:ext cx="3549824" cy="5386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9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9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 .3</m:t>
                    </m:r>
                  </m:oMath>
                </a14:m>
                <a:r>
                  <a:rPr lang="en-US" sz="2900" dirty="0">
                    <a:solidFill>
                      <a:schemeClr val="bg1"/>
                    </a:solidFill>
                  </a:rPr>
                  <a:t>49/person/</a:t>
                </a:r>
                <a:r>
                  <a:rPr lang="en-US" sz="2900" dirty="0" err="1">
                    <a:solidFill>
                      <a:schemeClr val="bg1"/>
                    </a:solidFill>
                  </a:rPr>
                  <a:t>yr</a:t>
                </a:r>
                <a:endParaRPr lang="en-US" sz="29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617F1FE7-4D59-8F3A-54AC-DEEAE1B137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361" y="6261767"/>
                <a:ext cx="3549824" cy="538609"/>
              </a:xfrm>
              <a:prstGeom prst="rect">
                <a:avLst/>
              </a:prstGeom>
              <a:blipFill>
                <a:blip r:embed="rId3"/>
                <a:stretch>
                  <a:fillRect t="-11364" b="-3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761B14B7-0BE7-26B3-4E12-C85C8E0CE2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5077" y="2031061"/>
            <a:ext cx="5397500" cy="431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37573E8-001C-C602-74D5-FC4F273E7E20}"/>
              </a:ext>
            </a:extLst>
          </p:cNvPr>
          <p:cNvSpPr/>
          <p:nvPr/>
        </p:nvSpPr>
        <p:spPr>
          <a:xfrm>
            <a:off x="4489730" y="6313297"/>
            <a:ext cx="7286483" cy="5386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900" i="1" dirty="0">
                <a:solidFill>
                  <a:srgbClr val="FF0000"/>
                </a:solidFill>
              </a:rPr>
              <a:t>What can we conclude from this fitted model?</a:t>
            </a:r>
          </a:p>
        </p:txBody>
      </p:sp>
    </p:spTree>
    <p:extLst>
      <p:ext uri="{BB962C8B-B14F-4D97-AF65-F5344CB8AC3E}">
        <p14:creationId xmlns:p14="http://schemas.microsoft.com/office/powerpoint/2010/main" val="141617375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092" y="17439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Mechanistic Models: Beware!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725EDE-70CB-194D-B2EB-54425C5D9B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3144" y="17439"/>
            <a:ext cx="1978856" cy="1808186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DB584BA-480C-A645-B9B9-0F91A74FD0E1}"/>
              </a:ext>
            </a:extLst>
          </p:cNvPr>
          <p:cNvSpPr txBox="1">
            <a:spLocks/>
          </p:cNvSpPr>
          <p:nvPr/>
        </p:nvSpPr>
        <p:spPr>
          <a:xfrm>
            <a:off x="504092" y="1343002"/>
            <a:ext cx="10026748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solidFill>
                  <a:schemeClr val="bg1"/>
                </a:solidFill>
              </a:rPr>
              <a:t>Parameters used in the mechanistic models sometimes are not measurable!</a:t>
            </a:r>
          </a:p>
          <a:p>
            <a:pPr marL="0" indent="0">
              <a:buNone/>
            </a:pPr>
            <a:endParaRPr lang="en-US" sz="3600" dirty="0">
              <a:solidFill>
                <a:schemeClr val="bg1"/>
              </a:solidFill>
            </a:endParaRPr>
          </a:p>
          <a:p>
            <a:pPr marL="1428750" lvl="2" indent="-514350">
              <a:buAutoNum type="arabicPeriod"/>
            </a:pP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153178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092" y="17439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Mechanistic Models: Beware!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725EDE-70CB-194D-B2EB-54425C5D9B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3144" y="17439"/>
            <a:ext cx="1978856" cy="1808186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DB584BA-480C-A645-B9B9-0F91A74FD0E1}"/>
              </a:ext>
            </a:extLst>
          </p:cNvPr>
          <p:cNvSpPr txBox="1">
            <a:spLocks/>
          </p:cNvSpPr>
          <p:nvPr/>
        </p:nvSpPr>
        <p:spPr>
          <a:xfrm>
            <a:off x="504092" y="1343002"/>
            <a:ext cx="10026748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solidFill>
                  <a:schemeClr val="bg1"/>
                </a:solidFill>
              </a:rPr>
              <a:t>Parameters used in the mechanistic models sometimes are not measurable!</a:t>
            </a:r>
          </a:p>
          <a:p>
            <a:r>
              <a:rPr lang="en-US" sz="3600" dirty="0">
                <a:solidFill>
                  <a:schemeClr val="bg1"/>
                </a:solidFill>
              </a:rPr>
              <a:t>Simulations can be computationally intensive</a:t>
            </a:r>
          </a:p>
          <a:p>
            <a:pPr marL="0" indent="0">
              <a:buNone/>
            </a:pPr>
            <a:endParaRPr lang="en-US" sz="3600" dirty="0">
              <a:solidFill>
                <a:schemeClr val="bg1"/>
              </a:solidFill>
            </a:endParaRPr>
          </a:p>
          <a:p>
            <a:pPr marL="1428750" lvl="2" indent="-514350">
              <a:buAutoNum type="arabicPeriod"/>
            </a:pP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781523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092" y="17439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Mechanistic Models: Beware!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725EDE-70CB-194D-B2EB-54425C5D9B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3144" y="17439"/>
            <a:ext cx="1978856" cy="1808186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DB584BA-480C-A645-B9B9-0F91A74FD0E1}"/>
              </a:ext>
            </a:extLst>
          </p:cNvPr>
          <p:cNvSpPr txBox="1">
            <a:spLocks/>
          </p:cNvSpPr>
          <p:nvPr/>
        </p:nvSpPr>
        <p:spPr>
          <a:xfrm>
            <a:off x="504092" y="1343002"/>
            <a:ext cx="10026748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solidFill>
                  <a:schemeClr val="bg1"/>
                </a:solidFill>
              </a:rPr>
              <a:t>Parameters used in the mechanistic models sometimes are not measurable!</a:t>
            </a:r>
          </a:p>
          <a:p>
            <a:r>
              <a:rPr lang="en-US" sz="3600" dirty="0">
                <a:solidFill>
                  <a:schemeClr val="bg1"/>
                </a:solidFill>
              </a:rPr>
              <a:t>Simulations can be computationally intensive</a:t>
            </a:r>
          </a:p>
          <a:p>
            <a:r>
              <a:rPr lang="en-US" sz="3600" dirty="0">
                <a:solidFill>
                  <a:schemeClr val="bg1"/>
                </a:solidFill>
              </a:rPr>
              <a:t>Advances in computational power often inspire development of more complex models which are not necessarily better</a:t>
            </a:r>
          </a:p>
          <a:p>
            <a:pPr marL="0" indent="0">
              <a:buNone/>
            </a:pPr>
            <a:endParaRPr lang="en-US" sz="3600" dirty="0">
              <a:solidFill>
                <a:schemeClr val="bg1"/>
              </a:solidFill>
            </a:endParaRPr>
          </a:p>
          <a:p>
            <a:pPr marL="1428750" lvl="2" indent="-514350">
              <a:buAutoNum type="arabicPeriod"/>
            </a:pP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585612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092" y="17439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Mechanistic Models: Beware!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725EDE-70CB-194D-B2EB-54425C5D9B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3144" y="17439"/>
            <a:ext cx="1978856" cy="1808186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DB584BA-480C-A645-B9B9-0F91A74FD0E1}"/>
              </a:ext>
            </a:extLst>
          </p:cNvPr>
          <p:cNvSpPr txBox="1">
            <a:spLocks/>
          </p:cNvSpPr>
          <p:nvPr/>
        </p:nvSpPr>
        <p:spPr>
          <a:xfrm>
            <a:off x="504092" y="1343002"/>
            <a:ext cx="10026748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solidFill>
                  <a:schemeClr val="bg1"/>
                </a:solidFill>
              </a:rPr>
              <a:t>Parameters used in the mechanistic models sometimes are not measurable!</a:t>
            </a:r>
          </a:p>
          <a:p>
            <a:r>
              <a:rPr lang="en-US" sz="3600" dirty="0">
                <a:solidFill>
                  <a:schemeClr val="bg1"/>
                </a:solidFill>
              </a:rPr>
              <a:t>Simulations can be computationally intensive</a:t>
            </a:r>
          </a:p>
          <a:p>
            <a:r>
              <a:rPr lang="en-US" sz="3600" dirty="0">
                <a:solidFill>
                  <a:schemeClr val="bg1"/>
                </a:solidFill>
              </a:rPr>
              <a:t>Advances in computational power often inspire development of more complex models which are not necessarily better</a:t>
            </a:r>
          </a:p>
          <a:p>
            <a:pPr marL="0" indent="0">
              <a:buNone/>
            </a:pPr>
            <a:endParaRPr lang="en-US" sz="3600" dirty="0">
              <a:solidFill>
                <a:schemeClr val="bg1"/>
              </a:solidFill>
            </a:endParaRPr>
          </a:p>
          <a:p>
            <a:pPr marL="1428750" lvl="2" indent="-514350">
              <a:buAutoNum type="arabicPeriod"/>
            </a:pP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335E1E5-E8BB-2141-8639-5DD36179DD81}"/>
              </a:ext>
            </a:extLst>
          </p:cNvPr>
          <p:cNvSpPr txBox="1">
            <a:spLocks/>
          </p:cNvSpPr>
          <p:nvPr/>
        </p:nvSpPr>
        <p:spPr>
          <a:xfrm>
            <a:off x="504092" y="4985362"/>
            <a:ext cx="10026748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600" i="1" dirty="0">
                <a:solidFill>
                  <a:schemeClr val="bg1"/>
                </a:solidFill>
              </a:rPr>
              <a:t>“All models are wrong but some are useful…”</a:t>
            </a:r>
          </a:p>
          <a:p>
            <a:pPr marL="0" indent="0" algn="ctr">
              <a:buNone/>
            </a:pPr>
            <a:r>
              <a:rPr lang="en-US" sz="3600" dirty="0">
                <a:solidFill>
                  <a:schemeClr val="bg1"/>
                </a:solidFill>
              </a:rPr>
              <a:t>-George Box</a:t>
            </a:r>
          </a:p>
          <a:p>
            <a:pPr marL="0" indent="0" algn="ctr">
              <a:buNone/>
            </a:pPr>
            <a:br>
              <a:rPr lang="en-US" sz="3600" i="1" dirty="0">
                <a:solidFill>
                  <a:schemeClr val="bg1"/>
                </a:solidFill>
              </a:rPr>
            </a:b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074496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092" y="17439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Mechanistic Models: Beware!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725EDE-70CB-194D-B2EB-54425C5D9B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3144" y="17439"/>
            <a:ext cx="1978856" cy="1808186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DB584BA-480C-A645-B9B9-0F91A74FD0E1}"/>
              </a:ext>
            </a:extLst>
          </p:cNvPr>
          <p:cNvSpPr txBox="1">
            <a:spLocks/>
          </p:cNvSpPr>
          <p:nvPr/>
        </p:nvSpPr>
        <p:spPr>
          <a:xfrm>
            <a:off x="504092" y="1343002"/>
            <a:ext cx="10026748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solidFill>
                  <a:schemeClr val="bg1"/>
                </a:solidFill>
              </a:rPr>
              <a:t>Parameters used in the mechanistic models sometimes are not measurable!</a:t>
            </a:r>
          </a:p>
          <a:p>
            <a:r>
              <a:rPr lang="en-US" sz="3600" dirty="0">
                <a:solidFill>
                  <a:schemeClr val="bg1"/>
                </a:solidFill>
              </a:rPr>
              <a:t>Simulations can be computationally intensive</a:t>
            </a:r>
          </a:p>
          <a:p>
            <a:r>
              <a:rPr lang="en-US" sz="3600" dirty="0">
                <a:solidFill>
                  <a:schemeClr val="bg1"/>
                </a:solidFill>
              </a:rPr>
              <a:t>Advances in computational power often inspire development of more complex models which are not necessarily better</a:t>
            </a:r>
          </a:p>
          <a:p>
            <a:pPr marL="0" indent="0">
              <a:buNone/>
            </a:pPr>
            <a:endParaRPr lang="en-US" sz="3600" dirty="0">
              <a:solidFill>
                <a:schemeClr val="bg1"/>
              </a:solidFill>
            </a:endParaRPr>
          </a:p>
          <a:p>
            <a:pPr marL="1428750" lvl="2" indent="-514350">
              <a:buAutoNum type="arabicPeriod"/>
            </a:pP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335E1E5-E8BB-2141-8639-5DD36179DD81}"/>
              </a:ext>
            </a:extLst>
          </p:cNvPr>
          <p:cNvSpPr txBox="1">
            <a:spLocks/>
          </p:cNvSpPr>
          <p:nvPr/>
        </p:nvSpPr>
        <p:spPr>
          <a:xfrm>
            <a:off x="504092" y="4985362"/>
            <a:ext cx="10026748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600" i="1" dirty="0">
                <a:solidFill>
                  <a:schemeClr val="bg1"/>
                </a:solidFill>
              </a:rPr>
              <a:t>“All models are wrong but some are useful…”</a:t>
            </a:r>
          </a:p>
          <a:p>
            <a:pPr marL="0" indent="0" algn="ctr">
              <a:buNone/>
            </a:pPr>
            <a:r>
              <a:rPr lang="en-US" sz="3600" dirty="0">
                <a:solidFill>
                  <a:schemeClr val="bg1"/>
                </a:solidFill>
              </a:rPr>
              <a:t>-George Box</a:t>
            </a:r>
          </a:p>
          <a:p>
            <a:pPr marL="0" indent="0" algn="ctr">
              <a:buNone/>
            </a:pPr>
            <a:r>
              <a:rPr lang="en-US" sz="3600" dirty="0">
                <a:solidFill>
                  <a:schemeClr val="bg1"/>
                </a:solidFill>
              </a:rPr>
              <a:t>We use models to both </a:t>
            </a:r>
            <a:r>
              <a:rPr lang="en-US" sz="3600" b="1" dirty="0">
                <a:solidFill>
                  <a:schemeClr val="accent5">
                    <a:lumMod val="75000"/>
                  </a:schemeClr>
                </a:solidFill>
              </a:rPr>
              <a:t>predict</a:t>
            </a:r>
            <a:r>
              <a:rPr lang="en-US" sz="3600" dirty="0">
                <a:solidFill>
                  <a:schemeClr val="bg1"/>
                </a:solidFill>
              </a:rPr>
              <a:t> and </a:t>
            </a:r>
            <a:r>
              <a:rPr lang="en-US" sz="3600" b="1" dirty="0">
                <a:solidFill>
                  <a:schemeClr val="accent5">
                    <a:lumMod val="75000"/>
                  </a:schemeClr>
                </a:solidFill>
              </a:rPr>
              <a:t>explain</a:t>
            </a:r>
            <a:r>
              <a:rPr lang="en-US" sz="3600" dirty="0">
                <a:solidFill>
                  <a:schemeClr val="bg1"/>
                </a:solidFill>
              </a:rPr>
              <a:t>.</a:t>
            </a:r>
            <a:br>
              <a:rPr lang="en-US" sz="3600" i="1" dirty="0">
                <a:solidFill>
                  <a:schemeClr val="bg1"/>
                </a:solidFill>
              </a:rPr>
            </a:b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100933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45C869-E3B7-B546-9F0E-0C9B0013D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374944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It is ideal when statistical and mechanistic models meet: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B60135C-829E-EB47-B9FE-EE55158FE595}"/>
              </a:ext>
            </a:extLst>
          </p:cNvPr>
          <p:cNvSpPr/>
          <p:nvPr/>
        </p:nvSpPr>
        <p:spPr>
          <a:xfrm>
            <a:off x="2276139" y="3416449"/>
            <a:ext cx="2245659" cy="1385047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Process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0418E7F-48AD-CF46-B09F-DAA18ED0F9A6}"/>
              </a:ext>
            </a:extLst>
          </p:cNvPr>
          <p:cNvSpPr/>
          <p:nvPr/>
        </p:nvSpPr>
        <p:spPr>
          <a:xfrm>
            <a:off x="6879516" y="3416449"/>
            <a:ext cx="2245659" cy="1385047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Pattern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U-Turn Arrow 9">
            <a:extLst>
              <a:ext uri="{FF2B5EF4-FFF2-40B4-BE49-F238E27FC236}">
                <a16:creationId xmlns:a16="http://schemas.microsoft.com/office/drawing/2014/main" id="{7B717E97-1D95-C14C-B352-0F7C95BF8534}"/>
              </a:ext>
            </a:extLst>
          </p:cNvPr>
          <p:cNvSpPr/>
          <p:nvPr/>
        </p:nvSpPr>
        <p:spPr>
          <a:xfrm>
            <a:off x="3358627" y="2757543"/>
            <a:ext cx="4793877" cy="658906"/>
          </a:xfrm>
          <a:prstGeom prst="uturnArrow">
            <a:avLst>
              <a:gd name="adj1" fmla="val 16837"/>
              <a:gd name="adj2" fmla="val 25000"/>
              <a:gd name="adj3" fmla="val 33163"/>
              <a:gd name="adj4" fmla="val 41709"/>
              <a:gd name="adj5" fmla="val 100000"/>
            </a:avLst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0241C8-E8EE-7646-82E9-B7847C58029D}"/>
              </a:ext>
            </a:extLst>
          </p:cNvPr>
          <p:cNvSpPr txBox="1"/>
          <p:nvPr/>
        </p:nvSpPr>
        <p:spPr>
          <a:xfrm>
            <a:off x="4683163" y="2401658"/>
            <a:ext cx="1995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Mechanistic model</a:t>
            </a:r>
          </a:p>
        </p:txBody>
      </p:sp>
      <p:sp>
        <p:nvSpPr>
          <p:cNvPr id="12" name="U-Turn Arrow 11">
            <a:extLst>
              <a:ext uri="{FF2B5EF4-FFF2-40B4-BE49-F238E27FC236}">
                <a16:creationId xmlns:a16="http://schemas.microsoft.com/office/drawing/2014/main" id="{9B82A418-1590-D848-99D3-8BEA2E6D79DE}"/>
              </a:ext>
            </a:extLst>
          </p:cNvPr>
          <p:cNvSpPr/>
          <p:nvPr/>
        </p:nvSpPr>
        <p:spPr>
          <a:xfrm flipH="1" flipV="1">
            <a:off x="3269346" y="4801496"/>
            <a:ext cx="4793877" cy="658906"/>
          </a:xfrm>
          <a:prstGeom prst="uturnArrow">
            <a:avLst>
              <a:gd name="adj1" fmla="val 16837"/>
              <a:gd name="adj2" fmla="val 25000"/>
              <a:gd name="adj3" fmla="val 33163"/>
              <a:gd name="adj4" fmla="val 41709"/>
              <a:gd name="adj5" fmla="val 100000"/>
            </a:avLst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7E3A77B-E765-DA43-B6E3-34EE14D75491}"/>
              </a:ext>
            </a:extLst>
          </p:cNvPr>
          <p:cNvSpPr txBox="1"/>
          <p:nvPr/>
        </p:nvSpPr>
        <p:spPr>
          <a:xfrm>
            <a:off x="4683163" y="5460402"/>
            <a:ext cx="1768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Statistical model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B34E8C6-0866-1F4C-A2B7-9CCE15E5F8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3144" y="17439"/>
            <a:ext cx="1978856" cy="1808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37343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D30611D-D97A-974D-8E34-31BD0272E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570" y="167006"/>
            <a:ext cx="78867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 Tool for E</a:t>
            </a:r>
            <a:r>
              <a:rPr lang="en-US" baseline="30000" dirty="0">
                <a:solidFill>
                  <a:schemeClr val="bg1"/>
                </a:solidFill>
              </a:rPr>
              <a:t>2</a:t>
            </a:r>
            <a:r>
              <a:rPr lang="en-US" dirty="0">
                <a:solidFill>
                  <a:schemeClr val="bg1"/>
                </a:solidFill>
              </a:rPr>
              <a:t>M</a:t>
            </a:r>
            <a:r>
              <a:rPr lang="en-US" baseline="300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59621FE-E371-5E4E-BA8B-7F528F409A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25880"/>
            <a:ext cx="8835390" cy="5326325"/>
          </a:xfrm>
        </p:spPr>
        <p:txBody>
          <a:bodyPr>
            <a:normAutofit fontScale="85000" lnSpcReduction="20000"/>
          </a:bodyPr>
          <a:lstStyle/>
          <a:p>
            <a:r>
              <a:rPr lang="en-US" dirty="0">
                <a:solidFill>
                  <a:schemeClr val="bg1"/>
                </a:solidFill>
              </a:rPr>
              <a:t>Computer power keeps increasing</a:t>
            </a:r>
          </a:p>
          <a:p>
            <a:r>
              <a:rPr lang="en-US" dirty="0">
                <a:solidFill>
                  <a:schemeClr val="bg1"/>
                </a:solidFill>
              </a:rPr>
              <a:t>Language/software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Fortran, C, C++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Julia, Java, Python</a:t>
            </a:r>
          </a:p>
          <a:p>
            <a:pPr lvl="1"/>
            <a:r>
              <a:rPr lang="en-US" dirty="0" err="1">
                <a:solidFill>
                  <a:schemeClr val="bg1"/>
                </a:solidFill>
              </a:rPr>
              <a:t>Matlab</a:t>
            </a:r>
            <a:r>
              <a:rPr lang="en-US" dirty="0">
                <a:solidFill>
                  <a:schemeClr val="bg1"/>
                </a:solidFill>
              </a:rPr>
              <a:t>, Maple, Mathematica, 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SAS, SPSS, Stata</a:t>
            </a:r>
          </a:p>
          <a:p>
            <a:r>
              <a:rPr lang="en-US" dirty="0">
                <a:solidFill>
                  <a:schemeClr val="bg1"/>
                </a:solidFill>
              </a:rPr>
              <a:t>Specific programs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Vortex, RAMAS, </a:t>
            </a:r>
            <a:r>
              <a:rPr lang="en-US" dirty="0" err="1">
                <a:solidFill>
                  <a:schemeClr val="bg1"/>
                </a:solidFill>
              </a:rPr>
              <a:t>NetLogo</a:t>
            </a:r>
            <a:r>
              <a:rPr lang="en-US" dirty="0">
                <a:solidFill>
                  <a:schemeClr val="bg1"/>
                </a:solidFill>
              </a:rPr>
              <a:t> for IBM</a:t>
            </a:r>
          </a:p>
          <a:p>
            <a:pPr lvl="1"/>
            <a:r>
              <a:rPr lang="en-US" dirty="0" err="1">
                <a:solidFill>
                  <a:schemeClr val="bg1"/>
                </a:solidFill>
              </a:rPr>
              <a:t>NicheMapper</a:t>
            </a:r>
            <a:r>
              <a:rPr lang="en-US" dirty="0">
                <a:solidFill>
                  <a:schemeClr val="bg1"/>
                </a:solidFill>
              </a:rPr>
              <a:t> for physiology, </a:t>
            </a:r>
            <a:r>
              <a:rPr lang="en-US" dirty="0" err="1">
                <a:solidFill>
                  <a:schemeClr val="bg1"/>
                </a:solidFill>
              </a:rPr>
              <a:t>iLand</a:t>
            </a:r>
            <a:r>
              <a:rPr lang="en-US" dirty="0">
                <a:solidFill>
                  <a:schemeClr val="bg1"/>
                </a:solidFill>
              </a:rPr>
              <a:t> for forest dynamics</a:t>
            </a:r>
          </a:p>
          <a:p>
            <a:pPr lvl="1"/>
            <a:r>
              <a:rPr lang="en-US" dirty="0" err="1">
                <a:solidFill>
                  <a:schemeClr val="bg1"/>
                </a:solidFill>
              </a:rPr>
              <a:t>MaxEnt</a:t>
            </a:r>
            <a:r>
              <a:rPr lang="en-US" dirty="0">
                <a:solidFill>
                  <a:schemeClr val="bg1"/>
                </a:solidFill>
              </a:rPr>
              <a:t> for species distribution modeling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Zonation for reserve selection </a:t>
            </a:r>
            <a:r>
              <a:rPr lang="en-US" dirty="0" err="1">
                <a:solidFill>
                  <a:schemeClr val="bg1"/>
                </a:solidFill>
              </a:rPr>
              <a:t>etc</a:t>
            </a:r>
            <a:r>
              <a:rPr lang="mr-IN" dirty="0">
                <a:solidFill>
                  <a:schemeClr val="bg1"/>
                </a:solidFill>
              </a:rPr>
              <a:t>…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The compromise: R---very powerful for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Visualization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Data formatting and sorting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Statistical analyses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Simulation (mechanistic model)</a:t>
            </a:r>
          </a:p>
          <a:p>
            <a:pPr lvl="1"/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449F766-E4DF-324E-B946-20CAA7AD85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2580" y="4342151"/>
            <a:ext cx="2684663" cy="20291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4487836-A99F-1341-9C08-331F887F52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3144" y="1530158"/>
            <a:ext cx="1978856" cy="180818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50BD280-846E-0E49-8FB6-9B56732C51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13143" y="0"/>
            <a:ext cx="1978857" cy="1793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6676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C94C7-91F3-3A45-84BF-37C9CC3EC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Goals for this lecture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D697E5-95D5-304C-BF8B-85900329AF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1730"/>
            <a:ext cx="10515600" cy="4351338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To explain what we’re doing here</a:t>
            </a:r>
          </a:p>
          <a:p>
            <a:r>
              <a:rPr lang="en-US" sz="3200" dirty="0">
                <a:solidFill>
                  <a:schemeClr val="bg1"/>
                </a:solidFill>
              </a:rPr>
              <a:t>To define “science” </a:t>
            </a:r>
          </a:p>
          <a:p>
            <a:r>
              <a:rPr lang="en-US" sz="3200" dirty="0">
                <a:solidFill>
                  <a:schemeClr val="bg1"/>
                </a:solidFill>
              </a:rPr>
              <a:t>To define “data” </a:t>
            </a:r>
          </a:p>
          <a:p>
            <a:r>
              <a:rPr lang="en-US" sz="3200" dirty="0">
                <a:solidFill>
                  <a:schemeClr val="bg1"/>
                </a:solidFill>
              </a:rPr>
              <a:t>To define “models”</a:t>
            </a:r>
          </a:p>
          <a:p>
            <a:r>
              <a:rPr lang="en-US" sz="3200" dirty="0">
                <a:solidFill>
                  <a:schemeClr val="bg1"/>
                </a:solidFill>
              </a:rPr>
              <a:t>To introduce many different types of models </a:t>
            </a:r>
          </a:p>
          <a:p>
            <a:pPr lvl="1"/>
            <a:r>
              <a:rPr lang="en-US" sz="2600" dirty="0">
                <a:solidFill>
                  <a:schemeClr val="bg1"/>
                </a:solidFill>
              </a:rPr>
              <a:t>Statistical</a:t>
            </a:r>
          </a:p>
          <a:p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141100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C6517F-2993-4A42-966D-956F123386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F314E7B-1C9B-A941-B01F-ABE55D724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580994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C94C7-91F3-3A45-84BF-37C9CC3EC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Goals for this lecture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ED941F7-F361-8E4A-9765-CDE276CDD1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3593"/>
            <a:ext cx="10515600" cy="5236358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To explain what we’re doing here</a:t>
            </a:r>
          </a:p>
          <a:p>
            <a:r>
              <a:rPr lang="en-US" sz="3200" dirty="0">
                <a:solidFill>
                  <a:schemeClr val="bg1"/>
                </a:solidFill>
              </a:rPr>
              <a:t>To define ”science” </a:t>
            </a:r>
          </a:p>
          <a:p>
            <a:r>
              <a:rPr lang="en-US" sz="3200" dirty="0">
                <a:solidFill>
                  <a:schemeClr val="bg1"/>
                </a:solidFill>
              </a:rPr>
              <a:t>To define ”data” </a:t>
            </a:r>
          </a:p>
          <a:p>
            <a:r>
              <a:rPr lang="en-US" sz="3200" dirty="0">
                <a:solidFill>
                  <a:schemeClr val="bg1"/>
                </a:solidFill>
              </a:rPr>
              <a:t>To define “models”</a:t>
            </a:r>
          </a:p>
          <a:p>
            <a:r>
              <a:rPr lang="en-US" sz="3200" dirty="0">
                <a:solidFill>
                  <a:schemeClr val="bg1"/>
                </a:solidFill>
              </a:rPr>
              <a:t>To introduce many different types of models </a:t>
            </a:r>
          </a:p>
          <a:p>
            <a:pPr lvl="1"/>
            <a:r>
              <a:rPr lang="en-US" sz="2600" dirty="0">
                <a:solidFill>
                  <a:schemeClr val="bg1"/>
                </a:solidFill>
              </a:rPr>
              <a:t>Statistical</a:t>
            </a:r>
          </a:p>
          <a:p>
            <a:pPr lvl="1"/>
            <a:r>
              <a:rPr lang="en-US" sz="2600" dirty="0">
                <a:solidFill>
                  <a:schemeClr val="bg1"/>
                </a:solidFill>
              </a:rPr>
              <a:t>Mathematical</a:t>
            </a:r>
          </a:p>
          <a:p>
            <a:r>
              <a:rPr lang="en-US" sz="3200" dirty="0">
                <a:solidFill>
                  <a:schemeClr val="bg1"/>
                </a:solidFill>
              </a:rPr>
              <a:t>To introduce the “E” in E²M²</a:t>
            </a:r>
          </a:p>
          <a:p>
            <a:pPr lvl="1"/>
            <a:r>
              <a:rPr lang="en-US" sz="2600" dirty="0">
                <a:solidFill>
                  <a:schemeClr val="bg1"/>
                </a:solidFill>
              </a:rPr>
              <a:t>Ecology</a:t>
            </a:r>
          </a:p>
          <a:p>
            <a:pPr lvl="1"/>
            <a:r>
              <a:rPr lang="en-US" sz="2600" dirty="0">
                <a:solidFill>
                  <a:schemeClr val="bg1"/>
                </a:solidFill>
              </a:rPr>
              <a:t>Epidemiology</a:t>
            </a:r>
          </a:p>
          <a:p>
            <a:endParaRPr lang="en-US" sz="3200" dirty="0">
              <a:solidFill>
                <a:schemeClr val="bg1"/>
              </a:solidFill>
            </a:endParaRPr>
          </a:p>
          <a:p>
            <a:endParaRPr lang="en-US" sz="3200" dirty="0">
              <a:solidFill>
                <a:schemeClr val="bg1"/>
              </a:solidFill>
            </a:endParaRPr>
          </a:p>
          <a:p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863943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C94C7-91F3-3A45-84BF-37C9CC3EC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Goals for this lecture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ED941F7-F361-8E4A-9765-CDE276CDD1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3593"/>
            <a:ext cx="10515600" cy="5236358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To explain what we’re doing here</a:t>
            </a:r>
          </a:p>
          <a:p>
            <a:r>
              <a:rPr lang="en-US" sz="3200" dirty="0">
                <a:solidFill>
                  <a:schemeClr val="bg1"/>
                </a:solidFill>
              </a:rPr>
              <a:t>To define ”science” </a:t>
            </a:r>
          </a:p>
          <a:p>
            <a:r>
              <a:rPr lang="en-US" sz="3200" dirty="0">
                <a:solidFill>
                  <a:schemeClr val="bg1"/>
                </a:solidFill>
              </a:rPr>
              <a:t>To define ”data” </a:t>
            </a:r>
          </a:p>
          <a:p>
            <a:r>
              <a:rPr lang="en-US" sz="3200" dirty="0">
                <a:solidFill>
                  <a:schemeClr val="bg1"/>
                </a:solidFill>
              </a:rPr>
              <a:t>To define “models”</a:t>
            </a:r>
          </a:p>
          <a:p>
            <a:r>
              <a:rPr lang="en-US" sz="3200" dirty="0">
                <a:solidFill>
                  <a:schemeClr val="bg1"/>
                </a:solidFill>
              </a:rPr>
              <a:t>To introduce many different types of models </a:t>
            </a:r>
          </a:p>
          <a:p>
            <a:pPr lvl="1"/>
            <a:r>
              <a:rPr lang="en-US" sz="2600" dirty="0">
                <a:solidFill>
                  <a:schemeClr val="bg1"/>
                </a:solidFill>
              </a:rPr>
              <a:t>Statistical</a:t>
            </a:r>
          </a:p>
          <a:p>
            <a:pPr lvl="1"/>
            <a:r>
              <a:rPr lang="en-US" sz="2600" dirty="0">
                <a:solidFill>
                  <a:schemeClr val="bg1"/>
                </a:solidFill>
              </a:rPr>
              <a:t>Mathematical</a:t>
            </a:r>
          </a:p>
          <a:p>
            <a:r>
              <a:rPr lang="en-US" sz="3200" dirty="0">
                <a:solidFill>
                  <a:srgbClr val="FF0000"/>
                </a:solidFill>
              </a:rPr>
              <a:t>To introduce the “E” in E²M²</a:t>
            </a:r>
          </a:p>
          <a:p>
            <a:pPr lvl="1"/>
            <a:r>
              <a:rPr lang="en-US" sz="2600" dirty="0">
                <a:solidFill>
                  <a:srgbClr val="FF0000"/>
                </a:solidFill>
              </a:rPr>
              <a:t>Ecology</a:t>
            </a:r>
          </a:p>
          <a:p>
            <a:pPr lvl="1"/>
            <a:r>
              <a:rPr lang="en-US" sz="2600" dirty="0">
                <a:solidFill>
                  <a:srgbClr val="FF0000"/>
                </a:solidFill>
              </a:rPr>
              <a:t>Epidemiology</a:t>
            </a:r>
          </a:p>
          <a:p>
            <a:endParaRPr lang="en-US" sz="3200" dirty="0">
              <a:solidFill>
                <a:schemeClr val="bg1"/>
              </a:solidFill>
            </a:endParaRPr>
          </a:p>
          <a:p>
            <a:endParaRPr lang="en-US" sz="3200" dirty="0">
              <a:solidFill>
                <a:schemeClr val="bg1"/>
              </a:solidFill>
            </a:endParaRPr>
          </a:p>
          <a:p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877933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06A31-7128-8344-9BA5-7163631903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0194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What is Epidemiology?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AA7D3B2-A0E0-8C4B-8D51-AB4D41CB7B67}"/>
              </a:ext>
            </a:extLst>
          </p:cNvPr>
          <p:cNvSpPr txBox="1">
            <a:spLocks/>
          </p:cNvSpPr>
          <p:nvPr/>
        </p:nvSpPr>
        <p:spPr>
          <a:xfrm>
            <a:off x="838200" y="1585757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“the study of </a:t>
            </a:r>
            <a:r>
              <a:rPr lang="en-US" b="1" dirty="0">
                <a:solidFill>
                  <a:srgbClr val="00B050"/>
                </a:solidFill>
              </a:rPr>
              <a:t>what</a:t>
            </a:r>
            <a:r>
              <a:rPr lang="en-US" dirty="0">
                <a:solidFill>
                  <a:schemeClr val="bg1"/>
                </a:solidFill>
              </a:rPr>
              <a:t> is on the people” </a:t>
            </a:r>
          </a:p>
          <a:p>
            <a:pPr marL="457200" lvl="1" indent="0">
              <a:buNone/>
            </a:pPr>
            <a:r>
              <a:rPr lang="en-US" dirty="0">
                <a:solidFill>
                  <a:schemeClr val="bg1"/>
                </a:solidFill>
              </a:rPr>
              <a:t>– coined in 1802 to describe diseases in the Spanish population</a:t>
            </a:r>
          </a:p>
          <a:p>
            <a:r>
              <a:rPr lang="en-US" dirty="0">
                <a:solidFill>
                  <a:schemeClr val="bg1"/>
                </a:solidFill>
              </a:rPr>
              <a:t>Emphasis on the study and analysis of the distribution and determinants of health and disease (“risk factors”)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568333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06A31-7128-8344-9BA5-716363190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Models in Epidemiology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AA7D3B2-A0E0-8C4B-8D51-AB4D41CB7B67}"/>
              </a:ext>
            </a:extLst>
          </p:cNvPr>
          <p:cNvSpPr txBox="1">
            <a:spLocks/>
          </p:cNvSpPr>
          <p:nvPr/>
        </p:nvSpPr>
        <p:spPr>
          <a:xfrm>
            <a:off x="585866" y="1663960"/>
            <a:ext cx="589984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Sickness caused by an imbalance in the four humors (Hippocrates)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E2DA95C-FF2A-EF40-B15F-31D20613E9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5477" y="1255973"/>
            <a:ext cx="4990789" cy="51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88521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06A31-7128-8344-9BA5-716363190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Models in Epidemiology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AA7D3B2-A0E0-8C4B-8D51-AB4D41CB7B67}"/>
              </a:ext>
            </a:extLst>
          </p:cNvPr>
          <p:cNvSpPr txBox="1">
            <a:spLocks/>
          </p:cNvSpPr>
          <p:nvPr/>
        </p:nvSpPr>
        <p:spPr>
          <a:xfrm>
            <a:off x="600856" y="1687487"/>
            <a:ext cx="648949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Sickness caused by an imbalance in the four humors (Hippocrates)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Miasmatic theory of disease  (1500s)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Sickness results from emanations of ‘bad air’</a:t>
            </a:r>
          </a:p>
          <a:p>
            <a:pPr marL="457200" lvl="1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457200" lvl="1" indent="0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1A6C62F-49F9-3F48-A7FA-F96C2DF9E4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2842" y="492838"/>
            <a:ext cx="4325176" cy="3247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64368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06A31-7128-8344-9BA5-716363190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Models in Epidemiology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AA7D3B2-A0E0-8C4B-8D51-AB4D41CB7B67}"/>
              </a:ext>
            </a:extLst>
          </p:cNvPr>
          <p:cNvSpPr txBox="1">
            <a:spLocks/>
          </p:cNvSpPr>
          <p:nvPr/>
        </p:nvSpPr>
        <p:spPr>
          <a:xfrm>
            <a:off x="600856" y="1687487"/>
            <a:ext cx="648949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Sickness caused by an imbalance in the four humors (Hippocrates)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Miasmatic theory of disease  (1500s)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Sickness results from emanations of ‘bad air’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Germ theory of disease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Leeuwenhoek’s microscope (1675)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Koch’s postulates (1890)</a:t>
            </a:r>
          </a:p>
          <a:p>
            <a:pPr marL="457200" lvl="1" indent="0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1BCC0BB-6325-714A-B8C8-4349BC11F1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3900" y="0"/>
            <a:ext cx="2578100" cy="2108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F917DA1-ADF5-3049-9705-88F01EB92E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4905" y="2108200"/>
            <a:ext cx="4116181" cy="4042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10503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06A31-7128-8344-9BA5-716363190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Models in Epidemiology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AA7D3B2-A0E0-8C4B-8D51-AB4D41CB7B67}"/>
              </a:ext>
            </a:extLst>
          </p:cNvPr>
          <p:cNvSpPr txBox="1">
            <a:spLocks/>
          </p:cNvSpPr>
          <p:nvPr/>
        </p:nvSpPr>
        <p:spPr>
          <a:xfrm>
            <a:off x="600856" y="1687487"/>
            <a:ext cx="648949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Sickness caused by an imbalance in the four humors (Hippocrates)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Miasmatic theory of disease  (1500s)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Sickness results from emanations of ‘bad air’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Germ theory of disease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Leeuwenhoek’s microscope (1675)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Koch’s postulates (1890)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Classical epidemiology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John Snow and London cholera (1854)</a:t>
            </a:r>
          </a:p>
          <a:p>
            <a:pPr marL="457200" lvl="1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457200" lvl="1" indent="0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D51ED37C-3EBC-C147-A1C5-963D062E2A3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40591" r="-40591"/>
          <a:stretch>
            <a:fillRect/>
          </a:stretch>
        </p:blipFill>
        <p:spPr>
          <a:xfrm>
            <a:off x="6608787" y="591766"/>
            <a:ext cx="6585679" cy="36218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CF72869-02FE-2A40-967C-BA93B1047B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6556" y="4325351"/>
            <a:ext cx="1701577" cy="2442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38310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06A31-7128-8344-9BA5-716363190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Models in Epidemiology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AA7D3B2-A0E0-8C4B-8D51-AB4D41CB7B67}"/>
              </a:ext>
            </a:extLst>
          </p:cNvPr>
          <p:cNvSpPr txBox="1">
            <a:spLocks/>
          </p:cNvSpPr>
          <p:nvPr/>
        </p:nvSpPr>
        <p:spPr>
          <a:xfrm>
            <a:off x="600856" y="1687487"/>
            <a:ext cx="6489491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Sickness caused by an imbalance in the four humors (Hippocrates)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Miasmatic theory of disease  (1500s)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Sickness results from emanations of ‘bad air’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Germ theory of disease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Leeuwenhoek’s microscope (1675)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Koch’s postulates (1890)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Classical epidemiology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John Snow and London cholera (1854)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Mathematical epidemiology</a:t>
            </a:r>
          </a:p>
          <a:p>
            <a:pPr lvl="1"/>
            <a:r>
              <a:rPr lang="en-US" dirty="0" err="1">
                <a:solidFill>
                  <a:schemeClr val="bg1"/>
                </a:solidFill>
              </a:rPr>
              <a:t>Kermack</a:t>
            </a:r>
            <a:r>
              <a:rPr lang="en-US" dirty="0">
                <a:solidFill>
                  <a:schemeClr val="bg1"/>
                </a:solidFill>
              </a:rPr>
              <a:t> and </a:t>
            </a:r>
            <a:r>
              <a:rPr lang="en-US" dirty="0" err="1">
                <a:solidFill>
                  <a:schemeClr val="bg1"/>
                </a:solidFill>
              </a:rPr>
              <a:t>McKendrik</a:t>
            </a:r>
            <a:r>
              <a:rPr lang="en-US" dirty="0">
                <a:solidFill>
                  <a:schemeClr val="bg1"/>
                </a:solidFill>
              </a:rPr>
              <a:t> (1927)</a:t>
            </a:r>
          </a:p>
          <a:p>
            <a:pPr marL="457200" lvl="1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457200" lvl="1" indent="0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6C7B40A-C771-3B46-8094-4D1879047D7A}"/>
              </a:ext>
            </a:extLst>
          </p:cNvPr>
          <p:cNvGrpSpPr/>
          <p:nvPr/>
        </p:nvGrpSpPr>
        <p:grpSpPr>
          <a:xfrm>
            <a:off x="6538032" y="1257546"/>
            <a:ext cx="4853655" cy="2672740"/>
            <a:chOff x="2992352" y="2107642"/>
            <a:chExt cx="2925834" cy="1403908"/>
          </a:xfrm>
        </p:grpSpPr>
        <p:graphicFrame>
          <p:nvGraphicFramePr>
            <p:cNvPr id="9" name="Object 8">
              <a:extLst>
                <a:ext uri="{FF2B5EF4-FFF2-40B4-BE49-F238E27FC236}">
                  <a16:creationId xmlns:a16="http://schemas.microsoft.com/office/drawing/2014/main" id="{7CBD287D-8DEC-9E48-AFDB-AC44534F75CD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514850" y="3346450"/>
            <a:ext cx="114300" cy="165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" imgW="114300" imgH="165100" progId="Equation.3">
                    <p:embed/>
                  </p:oleObj>
                </mc:Choice>
                <mc:Fallback>
                  <p:oleObj name="Equation" r:id="rId2" imgW="114300" imgH="165100" progId="Equation.3">
                    <p:embed/>
                    <p:pic>
                      <p:nvPicPr>
                        <p:cNvPr id="5" name="Object 4"/>
                        <p:cNvPicPr/>
                        <p:nvPr/>
                      </p:nvPicPr>
                      <p:blipFill>
                        <a:blip r:embed="rId3"/>
                        <a:stretch>
                          <a:fillRect/>
                        </a:stretch>
                      </p:blipFill>
                      <p:spPr>
                        <a:xfrm>
                          <a:off x="4514850" y="3346450"/>
                          <a:ext cx="114300" cy="1651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E8A18416-7CBA-834F-8B16-D4A8AF4450A8}"/>
                </a:ext>
              </a:extLst>
            </p:cNvPr>
            <p:cNvGrpSpPr/>
            <p:nvPr/>
          </p:nvGrpSpPr>
          <p:grpSpPr>
            <a:xfrm>
              <a:off x="2992352" y="2107642"/>
              <a:ext cx="2925834" cy="1243242"/>
              <a:chOff x="3568063" y="1697691"/>
              <a:chExt cx="2925834" cy="1243242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DFCA8731-B70C-6041-94A0-841CADB60051}"/>
                  </a:ext>
                </a:extLst>
              </p:cNvPr>
              <p:cNvGrpSpPr/>
              <p:nvPr/>
            </p:nvGrpSpPr>
            <p:grpSpPr>
              <a:xfrm>
                <a:off x="3568063" y="2115754"/>
                <a:ext cx="2925834" cy="825179"/>
                <a:chOff x="3568063" y="2115754"/>
                <a:chExt cx="2925834" cy="825179"/>
              </a:xfrm>
            </p:grpSpPr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F15FBD21-5363-FD4B-831F-A8F9976FC2F8}"/>
                    </a:ext>
                  </a:extLst>
                </p:cNvPr>
                <p:cNvSpPr/>
                <p:nvPr/>
              </p:nvSpPr>
              <p:spPr>
                <a:xfrm>
                  <a:off x="3568063" y="2287009"/>
                  <a:ext cx="648720" cy="636593"/>
                </a:xfrm>
                <a:prstGeom prst="rect">
                  <a:avLst/>
                </a:prstGeom>
                <a:solidFill>
                  <a:schemeClr val="accent6"/>
                </a:solidFill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4000" dirty="0">
                      <a:solidFill>
                        <a:schemeClr val="bg1"/>
                      </a:solidFill>
                      <a:latin typeface="Cambria Math"/>
                      <a:cs typeface="Cambria Math"/>
                    </a:rPr>
                    <a:t>S</a:t>
                  </a:r>
                </a:p>
              </p:txBody>
            </p:sp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7989C813-3DA3-DD48-A9F6-EBC5E0FAEEE1}"/>
                    </a:ext>
                  </a:extLst>
                </p:cNvPr>
                <p:cNvSpPr/>
                <p:nvPr/>
              </p:nvSpPr>
              <p:spPr>
                <a:xfrm>
                  <a:off x="4786705" y="2277455"/>
                  <a:ext cx="633609" cy="661992"/>
                </a:xfrm>
                <a:prstGeom prst="rect">
                  <a:avLst/>
                </a:prstGeom>
                <a:solidFill>
                  <a:srgbClr val="FF0000"/>
                </a:solidFill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4000" dirty="0">
                      <a:solidFill>
                        <a:schemeClr val="bg1"/>
                      </a:solidFill>
                      <a:latin typeface="Cambria Math"/>
                      <a:cs typeface="Cambria Math"/>
                    </a:rPr>
                    <a:t>I</a:t>
                  </a:r>
                </a:p>
              </p:txBody>
            </p:sp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1E31DE85-EF35-D24C-9541-CB9B1466E533}"/>
                    </a:ext>
                  </a:extLst>
                </p:cNvPr>
                <p:cNvSpPr/>
                <p:nvPr/>
              </p:nvSpPr>
              <p:spPr>
                <a:xfrm>
                  <a:off x="5884720" y="2288495"/>
                  <a:ext cx="609177" cy="652438"/>
                </a:xfrm>
                <a:prstGeom prst="rect">
                  <a:avLst/>
                </a:prstGeom>
                <a:solidFill>
                  <a:srgbClr val="00B0F0"/>
                </a:solidFill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4000" dirty="0">
                      <a:solidFill>
                        <a:schemeClr val="bg1"/>
                      </a:solidFill>
                      <a:latin typeface="Cambria Math"/>
                      <a:cs typeface="Cambria Math"/>
                    </a:rPr>
                    <a:t>R</a:t>
                  </a:r>
                </a:p>
              </p:txBody>
            </p:sp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37216426-7187-7A40-BAD5-84ABC7FB61C6}"/>
                    </a:ext>
                  </a:extLst>
                </p:cNvPr>
                <p:cNvSpPr/>
                <p:nvPr/>
              </p:nvSpPr>
              <p:spPr>
                <a:xfrm>
                  <a:off x="5204861" y="2115754"/>
                  <a:ext cx="928036" cy="604507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600" dirty="0" err="1">
                      <a:solidFill>
                        <a:schemeClr val="bg1"/>
                      </a:solidFill>
                      <a:latin typeface="Lucida Grande"/>
                      <a:ea typeface="Lucida Grande"/>
                      <a:cs typeface="Lucida Grande"/>
                    </a:rPr>
                    <a:t>γ</a:t>
                  </a:r>
                  <a:endParaRPr lang="en-US" sz="2600" dirty="0">
                    <a:solidFill>
                      <a:schemeClr val="bg1"/>
                    </a:solidFill>
                    <a:latin typeface="Cambria Math"/>
                    <a:cs typeface="Cambria Math"/>
                  </a:endParaRPr>
                </a:p>
              </p:txBody>
            </p:sp>
          </p:grp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FDF909A0-001F-A541-9216-2E3A741621DA}"/>
                  </a:ext>
                </a:extLst>
              </p:cNvPr>
              <p:cNvGrpSpPr/>
              <p:nvPr/>
            </p:nvGrpSpPr>
            <p:grpSpPr>
              <a:xfrm>
                <a:off x="3908298" y="1697691"/>
                <a:ext cx="1046131" cy="1179742"/>
                <a:chOff x="3908298" y="1697691"/>
                <a:chExt cx="1046131" cy="1179742"/>
              </a:xfrm>
            </p:grpSpPr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92AA0516-DF76-784D-85DB-BEE7B39E6467}"/>
                    </a:ext>
                  </a:extLst>
                </p:cNvPr>
                <p:cNvSpPr/>
                <p:nvPr/>
              </p:nvSpPr>
              <p:spPr>
                <a:xfrm>
                  <a:off x="3908298" y="1697691"/>
                  <a:ext cx="928036" cy="98432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>
                    <a:solidFill>
                      <a:schemeClr val="bg1"/>
                    </a:solidFill>
                    <a:latin typeface="Cambria Math"/>
                    <a:cs typeface="Cambria Math"/>
                  </a:endParaRPr>
                </a:p>
              </p:txBody>
            </p:sp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442456CD-2935-8D46-A738-8A175796053F}"/>
                    </a:ext>
                  </a:extLst>
                </p:cNvPr>
                <p:cNvSpPr/>
                <p:nvPr/>
              </p:nvSpPr>
              <p:spPr>
                <a:xfrm>
                  <a:off x="4026393" y="2272926"/>
                  <a:ext cx="928036" cy="604507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l-GR" sz="2600" dirty="0">
                      <a:solidFill>
                        <a:schemeClr val="bg1"/>
                      </a:solidFill>
                      <a:latin typeface="Cambria Math"/>
                      <a:cs typeface="Cambria Math"/>
                    </a:rPr>
                    <a:t>β</a:t>
                  </a:r>
                  <a:r>
                    <a:rPr lang="en-US" sz="2600" dirty="0">
                      <a:solidFill>
                        <a:schemeClr val="bg1"/>
                      </a:solidFill>
                      <a:latin typeface="Cambria Math"/>
                      <a:cs typeface="Cambria Math"/>
                    </a:rPr>
                    <a:t>I or</a:t>
                  </a:r>
                </a:p>
                <a:p>
                  <a:pPr algn="ctr"/>
                  <a:endParaRPr lang="en-US" sz="2600" dirty="0">
                    <a:solidFill>
                      <a:schemeClr val="bg1"/>
                    </a:solidFill>
                    <a:latin typeface="Cambria Math"/>
                    <a:cs typeface="Cambria Math"/>
                  </a:endParaRPr>
                </a:p>
                <a:p>
                  <a:pPr algn="ctr"/>
                  <a:r>
                    <a:rPr lang="en-US" sz="2600" dirty="0">
                      <a:solidFill>
                        <a:schemeClr val="bg1"/>
                      </a:solidFill>
                      <a:latin typeface="Cambria Math"/>
                      <a:cs typeface="Cambria Math"/>
                    </a:rPr>
                    <a:t> </a:t>
                  </a:r>
                  <a:r>
                    <a:rPr lang="el-GR" sz="2600" dirty="0">
                      <a:solidFill>
                        <a:schemeClr val="bg1"/>
                      </a:solidFill>
                      <a:latin typeface="Cambria Math"/>
                      <a:cs typeface="Cambria Math"/>
                    </a:rPr>
                    <a:t>β</a:t>
                  </a:r>
                  <a:r>
                    <a:rPr lang="en-US" sz="2600" dirty="0">
                      <a:solidFill>
                        <a:schemeClr val="bg1"/>
                      </a:solidFill>
                      <a:latin typeface="Cambria Math"/>
                      <a:cs typeface="Cambria Math"/>
                    </a:rPr>
                    <a:t>I/N </a:t>
                  </a:r>
                </a:p>
              </p:txBody>
            </p:sp>
          </p:grpSp>
        </p:grp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6E178799-82ED-0C40-ADB4-20821CA0EB44}"/>
                </a:ext>
              </a:extLst>
            </p:cNvPr>
            <p:cNvCxnSpPr/>
            <p:nvPr/>
          </p:nvCxnSpPr>
          <p:spPr>
            <a:xfrm>
              <a:off x="3787775" y="3021520"/>
              <a:ext cx="356978" cy="0"/>
            </a:xfrm>
            <a:prstGeom prst="straightConnector1">
              <a:avLst/>
            </a:prstGeom>
            <a:ln w="38100" cmpd="sng">
              <a:solidFill>
                <a:schemeClr val="bg1"/>
              </a:solidFill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4158F0AD-2D18-CD45-9B02-142A555A53F1}"/>
                </a:ext>
              </a:extLst>
            </p:cNvPr>
            <p:cNvCxnSpPr/>
            <p:nvPr/>
          </p:nvCxnSpPr>
          <p:spPr>
            <a:xfrm>
              <a:off x="4921854" y="3028463"/>
              <a:ext cx="356978" cy="0"/>
            </a:xfrm>
            <a:prstGeom prst="straightConnector1">
              <a:avLst/>
            </a:prstGeom>
            <a:ln w="38100" cmpd="sng">
              <a:solidFill>
                <a:schemeClr val="bg1"/>
              </a:solidFill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1" name="Left Brace 20">
            <a:extLst>
              <a:ext uri="{FF2B5EF4-FFF2-40B4-BE49-F238E27FC236}">
                <a16:creationId xmlns:a16="http://schemas.microsoft.com/office/drawing/2014/main" id="{97E0B079-3950-B044-91B0-F45C681CFD5E}"/>
              </a:ext>
            </a:extLst>
          </p:cNvPr>
          <p:cNvSpPr/>
          <p:nvPr/>
        </p:nvSpPr>
        <p:spPr>
          <a:xfrm>
            <a:off x="6831817" y="3563196"/>
            <a:ext cx="702750" cy="982047"/>
          </a:xfrm>
          <a:prstGeom prst="leftBrace">
            <a:avLst/>
          </a:prstGeom>
          <a:ln w="76200" cmpd="sng">
            <a:solidFill>
              <a:schemeClr val="bg1"/>
            </a:solidFill>
          </a:ln>
          <a:scene3d>
            <a:camera prst="orthographicFront">
              <a:rot lat="0" lon="0" rev="540000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2" name="Left Brace 21">
            <a:extLst>
              <a:ext uri="{FF2B5EF4-FFF2-40B4-BE49-F238E27FC236}">
                <a16:creationId xmlns:a16="http://schemas.microsoft.com/office/drawing/2014/main" id="{BBF59441-51ED-5342-9855-D6AC48D0FA5C}"/>
              </a:ext>
            </a:extLst>
          </p:cNvPr>
          <p:cNvSpPr/>
          <p:nvPr/>
        </p:nvSpPr>
        <p:spPr>
          <a:xfrm>
            <a:off x="8903313" y="3546264"/>
            <a:ext cx="702750" cy="982047"/>
          </a:xfrm>
          <a:prstGeom prst="leftBrace">
            <a:avLst/>
          </a:prstGeom>
          <a:ln w="76200" cmpd="sng">
            <a:solidFill>
              <a:schemeClr val="bg1"/>
            </a:solidFill>
          </a:ln>
          <a:scene3d>
            <a:camera prst="orthographicFront">
              <a:rot lat="0" lon="0" rev="540000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3" name="Left Brace 22">
            <a:extLst>
              <a:ext uri="{FF2B5EF4-FFF2-40B4-BE49-F238E27FC236}">
                <a16:creationId xmlns:a16="http://schemas.microsoft.com/office/drawing/2014/main" id="{BF50F43C-DEC3-E74B-B340-1F43187F3BF6}"/>
              </a:ext>
            </a:extLst>
          </p:cNvPr>
          <p:cNvSpPr/>
          <p:nvPr/>
        </p:nvSpPr>
        <p:spPr>
          <a:xfrm>
            <a:off x="10692589" y="3613998"/>
            <a:ext cx="702750" cy="982047"/>
          </a:xfrm>
          <a:prstGeom prst="leftBrace">
            <a:avLst/>
          </a:prstGeom>
          <a:ln w="76200" cmpd="sng">
            <a:solidFill>
              <a:schemeClr val="bg1"/>
            </a:solidFill>
          </a:ln>
          <a:scene3d>
            <a:camera prst="orthographicFront">
              <a:rot lat="0" lon="0" rev="540000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44E73B5-B523-794B-9142-8AB82737A5E0}"/>
              </a:ext>
            </a:extLst>
          </p:cNvPr>
          <p:cNvSpPr/>
          <p:nvPr/>
        </p:nvSpPr>
        <p:spPr>
          <a:xfrm>
            <a:off x="6350234" y="4482956"/>
            <a:ext cx="168544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cs typeface="Cambria Math"/>
              </a:rPr>
              <a:t>Susceptible</a:t>
            </a:r>
            <a:endParaRPr lang="en-US" sz="2400" dirty="0">
              <a:solidFill>
                <a:schemeClr val="bg1"/>
              </a:solidFill>
              <a:cs typeface="Times New Roman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7C17ABB-D97E-7349-9B5C-721922A61CFB}"/>
              </a:ext>
            </a:extLst>
          </p:cNvPr>
          <p:cNvSpPr/>
          <p:nvPr/>
        </p:nvSpPr>
        <p:spPr>
          <a:xfrm>
            <a:off x="8527983" y="4567824"/>
            <a:ext cx="145775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cs typeface="Cambria Math"/>
              </a:rPr>
              <a:t>Infectious</a:t>
            </a:r>
            <a:endParaRPr lang="en-US" sz="2400" dirty="0">
              <a:solidFill>
                <a:schemeClr val="bg1"/>
              </a:solidFill>
              <a:cs typeface="Times New Roman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6360C21-0399-C74B-BD38-0C1BB8D190EC}"/>
              </a:ext>
            </a:extLst>
          </p:cNvPr>
          <p:cNvSpPr/>
          <p:nvPr/>
        </p:nvSpPr>
        <p:spPr>
          <a:xfrm>
            <a:off x="10333078" y="4600900"/>
            <a:ext cx="176083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>
                <a:solidFill>
                  <a:schemeClr val="bg1"/>
                </a:solidFill>
                <a:cs typeface="Cambria Math"/>
              </a:rPr>
              <a:t>Recovered</a:t>
            </a:r>
            <a:endParaRPr lang="en-US" sz="2400" dirty="0">
              <a:solidFill>
                <a:schemeClr val="bg1"/>
              </a:solidFill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3648905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8086DA-9A9B-1440-B63F-A995FAE20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What is Ecology?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58A7B6-11D8-694B-93EF-EE62D58C78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5822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The study of the interactions of organisms and their environment</a:t>
            </a:r>
          </a:p>
          <a:p>
            <a:pPr lvl="1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Coined in  1866 by German scientist Ernst Haeckel</a:t>
            </a:r>
          </a:p>
          <a:p>
            <a:pPr lvl="1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Nile crocodiles opening mouths for sandpipers (Herodotus)</a:t>
            </a:r>
          </a:p>
          <a:p>
            <a:r>
              <a:rPr lang="en-US" dirty="0">
                <a:solidFill>
                  <a:schemeClr val="bg1"/>
                </a:solidFill>
              </a:rPr>
              <a:t>Emphasis on explaining dynamical processes in nature</a:t>
            </a:r>
          </a:p>
          <a:p>
            <a:pPr lvl="1">
              <a:buFontTx/>
              <a:buChar char="-"/>
            </a:pP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41151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C94C7-91F3-3A45-84BF-37C9CC3EC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Goals for this lecture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D697E5-95D5-304C-BF8B-85900329AF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7662"/>
            <a:ext cx="10515600" cy="4351338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To explain what we’re doing here</a:t>
            </a:r>
          </a:p>
          <a:p>
            <a:r>
              <a:rPr lang="en-US" sz="3200" dirty="0">
                <a:solidFill>
                  <a:schemeClr val="bg1"/>
                </a:solidFill>
              </a:rPr>
              <a:t>To define “science” </a:t>
            </a:r>
          </a:p>
          <a:p>
            <a:r>
              <a:rPr lang="en-US" sz="3200" dirty="0">
                <a:solidFill>
                  <a:schemeClr val="bg1"/>
                </a:solidFill>
              </a:rPr>
              <a:t>To define “data” </a:t>
            </a:r>
          </a:p>
          <a:p>
            <a:r>
              <a:rPr lang="en-US" sz="3200" dirty="0">
                <a:solidFill>
                  <a:schemeClr val="bg1"/>
                </a:solidFill>
              </a:rPr>
              <a:t>To define “models”</a:t>
            </a:r>
          </a:p>
          <a:p>
            <a:r>
              <a:rPr lang="en-US" sz="3200" dirty="0">
                <a:solidFill>
                  <a:schemeClr val="bg1"/>
                </a:solidFill>
              </a:rPr>
              <a:t>To introduce many different types of models </a:t>
            </a:r>
          </a:p>
          <a:p>
            <a:pPr lvl="1"/>
            <a:r>
              <a:rPr lang="en-US" sz="2600" dirty="0">
                <a:solidFill>
                  <a:schemeClr val="bg1"/>
                </a:solidFill>
              </a:rPr>
              <a:t>Statistical</a:t>
            </a:r>
          </a:p>
          <a:p>
            <a:pPr lvl="1"/>
            <a:r>
              <a:rPr lang="en-US" sz="2600" dirty="0">
                <a:solidFill>
                  <a:schemeClr val="bg1"/>
                </a:solidFill>
              </a:rPr>
              <a:t>Mathematical</a:t>
            </a:r>
          </a:p>
          <a:p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920969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8086DA-9A9B-1440-B63F-A995FAE20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Models in Ecology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58A7B6-11D8-694B-93EF-EE62D58C78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5822"/>
            <a:ext cx="10515600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Origins in plant biology and succession</a:t>
            </a:r>
          </a:p>
          <a:p>
            <a:pPr lvl="1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Clements and Gleason (1910s-20s)</a:t>
            </a:r>
          </a:p>
          <a:p>
            <a:pPr lvl="1">
              <a:buFontTx/>
              <a:buChar char="-"/>
            </a:pP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275588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8086DA-9A9B-1440-B63F-A995FAE20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Models in Ecology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58A7B6-11D8-694B-93EF-EE62D58C78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5822"/>
            <a:ext cx="10515600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Origins in plant biology and succession</a:t>
            </a:r>
          </a:p>
          <a:p>
            <a:pPr lvl="1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Clements and Gleason (1910s-20s)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Food Chains</a:t>
            </a:r>
          </a:p>
          <a:p>
            <a:pPr marL="457200" lvl="1" indent="0">
              <a:buNone/>
            </a:pPr>
            <a:r>
              <a:rPr lang="en-US" dirty="0">
                <a:solidFill>
                  <a:schemeClr val="bg1"/>
                </a:solidFill>
              </a:rPr>
              <a:t>-  Charles Elton (1920s)</a:t>
            </a:r>
          </a:p>
          <a:p>
            <a:pPr lvl="1">
              <a:buFontTx/>
              <a:buChar char="-"/>
            </a:pP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632801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8086DA-9A9B-1440-B63F-A995FAE20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Models in Ecology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58A7B6-11D8-694B-93EF-EE62D58C78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5822"/>
            <a:ext cx="10515600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Origins in plant biology and						 succession</a:t>
            </a:r>
          </a:p>
          <a:p>
            <a:pPr lvl="1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Clements and Gleason (1910s-20s)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Food Chains</a:t>
            </a:r>
          </a:p>
          <a:p>
            <a:pPr marL="457200" lvl="1" indent="0">
              <a:buNone/>
            </a:pPr>
            <a:r>
              <a:rPr lang="en-US" dirty="0">
                <a:solidFill>
                  <a:schemeClr val="bg1"/>
                </a:solidFill>
              </a:rPr>
              <a:t>-  Charles Elton (1920s)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Predator-Prey Dynamics</a:t>
            </a:r>
          </a:p>
          <a:p>
            <a:pPr marL="457200" lvl="1" indent="0">
              <a:buNone/>
            </a:pPr>
            <a:r>
              <a:rPr lang="en-US" dirty="0">
                <a:solidFill>
                  <a:schemeClr val="bg1"/>
                </a:solidFill>
              </a:rPr>
              <a:t>-  </a:t>
            </a:r>
            <a:r>
              <a:rPr lang="en-US" dirty="0" err="1">
                <a:solidFill>
                  <a:schemeClr val="bg1"/>
                </a:solidFill>
              </a:rPr>
              <a:t>Lotka-Voltera</a:t>
            </a:r>
            <a:r>
              <a:rPr lang="en-US" dirty="0">
                <a:solidFill>
                  <a:schemeClr val="bg1"/>
                </a:solidFill>
              </a:rPr>
              <a:t> (1920s)</a:t>
            </a:r>
          </a:p>
          <a:p>
            <a:pPr lvl="1">
              <a:buFontTx/>
              <a:buChar char="-"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B63C6B-084D-6C4B-A7E1-2284029EB6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351114"/>
            <a:ext cx="5898488" cy="3625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28371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8086DA-9A9B-1440-B63F-A995FAE20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Models in Ecology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58A7B6-11D8-694B-93EF-EE62D58C78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5822"/>
            <a:ext cx="10515600" cy="4351338"/>
          </a:xfrm>
        </p:spPr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Origins in plant biology and 					       succession</a:t>
            </a:r>
          </a:p>
          <a:p>
            <a:pPr lvl="1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Clements and Gleason (1910s-20s)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Food Chains</a:t>
            </a:r>
          </a:p>
          <a:p>
            <a:pPr marL="457200" lvl="1" indent="0">
              <a:buNone/>
            </a:pPr>
            <a:r>
              <a:rPr lang="en-US" dirty="0">
                <a:solidFill>
                  <a:schemeClr val="bg1"/>
                </a:solidFill>
              </a:rPr>
              <a:t>-  Charles Elton (1920s)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Predator-Prey Dynamics</a:t>
            </a:r>
          </a:p>
          <a:p>
            <a:pPr marL="457200" lvl="1" indent="0">
              <a:buNone/>
            </a:pPr>
            <a:r>
              <a:rPr lang="en-US" dirty="0">
                <a:solidFill>
                  <a:schemeClr val="bg1"/>
                </a:solidFill>
              </a:rPr>
              <a:t>-  </a:t>
            </a:r>
            <a:r>
              <a:rPr lang="en-US" dirty="0" err="1">
                <a:solidFill>
                  <a:schemeClr val="bg1"/>
                </a:solidFill>
              </a:rPr>
              <a:t>Lotka-Voltera</a:t>
            </a:r>
            <a:r>
              <a:rPr lang="en-US" dirty="0">
                <a:solidFill>
                  <a:schemeClr val="bg1"/>
                </a:solidFill>
              </a:rPr>
              <a:t> (1920s)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Mathematical Ecology</a:t>
            </a:r>
          </a:p>
          <a:p>
            <a:pPr lvl="1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Robert MacArthur (1950s)</a:t>
            </a:r>
          </a:p>
          <a:p>
            <a:pPr lvl="1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Island biogeography</a:t>
            </a:r>
          </a:p>
          <a:p>
            <a:pPr lvl="1">
              <a:buFontTx/>
              <a:buChar char="-"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739E1B-FCBB-D545-86B5-338B0C3EAF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3206" y="1274165"/>
            <a:ext cx="4810594" cy="4244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79835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8086DA-9A9B-1440-B63F-A995FAE20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Models in Ecology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58A7B6-11D8-694B-93EF-EE62D58C78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5822"/>
            <a:ext cx="10515600" cy="4351338"/>
          </a:xfrm>
        </p:spPr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Origins in plant biology and succession</a:t>
            </a:r>
          </a:p>
          <a:p>
            <a:pPr lvl="1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Clements and Gleason (1910s-20s)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Food Chains</a:t>
            </a:r>
          </a:p>
          <a:p>
            <a:pPr marL="457200" lvl="1" indent="0">
              <a:buNone/>
            </a:pPr>
            <a:r>
              <a:rPr lang="en-US" dirty="0">
                <a:solidFill>
                  <a:schemeClr val="bg1"/>
                </a:solidFill>
              </a:rPr>
              <a:t>-  Charles Elton (1920s)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Predator-Prey Dynamics</a:t>
            </a:r>
          </a:p>
          <a:p>
            <a:pPr marL="457200" lvl="1" indent="0">
              <a:buNone/>
            </a:pPr>
            <a:r>
              <a:rPr lang="en-US" dirty="0">
                <a:solidFill>
                  <a:schemeClr val="bg1"/>
                </a:solidFill>
              </a:rPr>
              <a:t>-  </a:t>
            </a:r>
            <a:r>
              <a:rPr lang="en-US" dirty="0" err="1">
                <a:solidFill>
                  <a:schemeClr val="bg1"/>
                </a:solidFill>
              </a:rPr>
              <a:t>Lotka-Voltera</a:t>
            </a:r>
            <a:r>
              <a:rPr lang="en-US" dirty="0">
                <a:solidFill>
                  <a:schemeClr val="bg1"/>
                </a:solidFill>
              </a:rPr>
              <a:t> (1920s)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Mathematical Ecology</a:t>
            </a:r>
          </a:p>
          <a:p>
            <a:pPr lvl="1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Robert MacArthur (1950s)</a:t>
            </a:r>
          </a:p>
          <a:p>
            <a:pPr lvl="1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Island biogeography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Disease Ecology</a:t>
            </a:r>
          </a:p>
          <a:p>
            <a:pPr lvl="1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Anderson and May (1980s)</a:t>
            </a:r>
          </a:p>
          <a:p>
            <a:pPr lvl="1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Island biogeography</a:t>
            </a:r>
          </a:p>
          <a:p>
            <a:pPr lvl="1">
              <a:buFontTx/>
              <a:buChar char="-"/>
            </a:pPr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8FB54F7-084E-FE8E-F8E6-D7652BA1A215}"/>
              </a:ext>
            </a:extLst>
          </p:cNvPr>
          <p:cNvGrpSpPr/>
          <p:nvPr/>
        </p:nvGrpSpPr>
        <p:grpSpPr>
          <a:xfrm>
            <a:off x="6538032" y="1257546"/>
            <a:ext cx="4853655" cy="2672740"/>
            <a:chOff x="2992352" y="2107642"/>
            <a:chExt cx="2925834" cy="1403908"/>
          </a:xfrm>
        </p:grpSpPr>
        <p:graphicFrame>
          <p:nvGraphicFramePr>
            <p:cNvPr id="24" name="Object 23">
              <a:extLst>
                <a:ext uri="{FF2B5EF4-FFF2-40B4-BE49-F238E27FC236}">
                  <a16:creationId xmlns:a16="http://schemas.microsoft.com/office/drawing/2014/main" id="{6637173E-1086-03FE-B6C0-1CC314C3BA53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514850" y="3346450"/>
            <a:ext cx="114300" cy="165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" imgW="114300" imgH="165100" progId="Equation.3">
                    <p:embed/>
                  </p:oleObj>
                </mc:Choice>
                <mc:Fallback>
                  <p:oleObj name="Equation" r:id="rId2" imgW="114300" imgH="165100" progId="Equation.3">
                    <p:embed/>
                    <p:pic>
                      <p:nvPicPr>
                        <p:cNvPr id="9" name="Object 8">
                          <a:extLst>
                            <a:ext uri="{FF2B5EF4-FFF2-40B4-BE49-F238E27FC236}">
                              <a16:creationId xmlns:a16="http://schemas.microsoft.com/office/drawing/2014/main" id="{7CBD287D-8DEC-9E48-AFDB-AC44534F75CD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3"/>
                        <a:stretch>
                          <a:fillRect/>
                        </a:stretch>
                      </p:blipFill>
                      <p:spPr>
                        <a:xfrm>
                          <a:off x="4514850" y="3346450"/>
                          <a:ext cx="114300" cy="1651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56723099-8A95-1953-DB92-52C06ADACBB1}"/>
                </a:ext>
              </a:extLst>
            </p:cNvPr>
            <p:cNvGrpSpPr/>
            <p:nvPr/>
          </p:nvGrpSpPr>
          <p:grpSpPr>
            <a:xfrm>
              <a:off x="2992352" y="2107642"/>
              <a:ext cx="2925834" cy="1243242"/>
              <a:chOff x="3568063" y="1697691"/>
              <a:chExt cx="2925834" cy="1243242"/>
            </a:xfrm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648F95D8-335B-317C-AB41-D3512F4C59D8}"/>
                  </a:ext>
                </a:extLst>
              </p:cNvPr>
              <p:cNvGrpSpPr/>
              <p:nvPr/>
            </p:nvGrpSpPr>
            <p:grpSpPr>
              <a:xfrm>
                <a:off x="3568063" y="2115754"/>
                <a:ext cx="2925834" cy="825179"/>
                <a:chOff x="3568063" y="2115754"/>
                <a:chExt cx="2925834" cy="825179"/>
              </a:xfrm>
            </p:grpSpPr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2EB8D7A0-92A6-12D7-F27A-86E7DB9D8969}"/>
                    </a:ext>
                  </a:extLst>
                </p:cNvPr>
                <p:cNvSpPr/>
                <p:nvPr/>
              </p:nvSpPr>
              <p:spPr>
                <a:xfrm>
                  <a:off x="3568063" y="2287009"/>
                  <a:ext cx="648720" cy="636593"/>
                </a:xfrm>
                <a:prstGeom prst="rect">
                  <a:avLst/>
                </a:prstGeom>
                <a:solidFill>
                  <a:schemeClr val="accent6"/>
                </a:solidFill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4000" dirty="0">
                      <a:solidFill>
                        <a:schemeClr val="bg1"/>
                      </a:solidFill>
                      <a:latin typeface="Cambria Math"/>
                      <a:cs typeface="Cambria Math"/>
                    </a:rPr>
                    <a:t>S</a:t>
                  </a:r>
                </a:p>
              </p:txBody>
            </p:sp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334EC68E-8B66-7CCD-F4C3-5FC564FCBE70}"/>
                    </a:ext>
                  </a:extLst>
                </p:cNvPr>
                <p:cNvSpPr/>
                <p:nvPr/>
              </p:nvSpPr>
              <p:spPr>
                <a:xfrm>
                  <a:off x="4786705" y="2277455"/>
                  <a:ext cx="633609" cy="661992"/>
                </a:xfrm>
                <a:prstGeom prst="rect">
                  <a:avLst/>
                </a:prstGeom>
                <a:solidFill>
                  <a:srgbClr val="FF0000"/>
                </a:solidFill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4000" dirty="0">
                      <a:solidFill>
                        <a:schemeClr val="bg1"/>
                      </a:solidFill>
                      <a:latin typeface="Cambria Math"/>
                      <a:cs typeface="Cambria Math"/>
                    </a:rPr>
                    <a:t>I</a:t>
                  </a:r>
                </a:p>
              </p:txBody>
            </p:sp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EE86035D-DB0C-AA34-FEE7-2474D7F72290}"/>
                    </a:ext>
                  </a:extLst>
                </p:cNvPr>
                <p:cNvSpPr/>
                <p:nvPr/>
              </p:nvSpPr>
              <p:spPr>
                <a:xfrm>
                  <a:off x="5884720" y="2288495"/>
                  <a:ext cx="609177" cy="652438"/>
                </a:xfrm>
                <a:prstGeom prst="rect">
                  <a:avLst/>
                </a:prstGeom>
                <a:solidFill>
                  <a:srgbClr val="00B0F0"/>
                </a:solidFill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4000" dirty="0">
                      <a:solidFill>
                        <a:schemeClr val="bg1"/>
                      </a:solidFill>
                      <a:latin typeface="Cambria Math"/>
                      <a:cs typeface="Cambria Math"/>
                    </a:rPr>
                    <a:t>R</a:t>
                  </a:r>
                </a:p>
              </p:txBody>
            </p:sp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B9EDB0AA-9855-30DD-357D-B5553503BBC9}"/>
                    </a:ext>
                  </a:extLst>
                </p:cNvPr>
                <p:cNvSpPr/>
                <p:nvPr/>
              </p:nvSpPr>
              <p:spPr>
                <a:xfrm>
                  <a:off x="5204861" y="2115754"/>
                  <a:ext cx="928036" cy="604507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600" dirty="0" err="1">
                      <a:solidFill>
                        <a:schemeClr val="bg1"/>
                      </a:solidFill>
                      <a:latin typeface="Lucida Grande"/>
                      <a:ea typeface="Lucida Grande"/>
                      <a:cs typeface="Lucida Grande"/>
                    </a:rPr>
                    <a:t>γ</a:t>
                  </a:r>
                  <a:endParaRPr lang="en-US" sz="2600" dirty="0">
                    <a:solidFill>
                      <a:schemeClr val="bg1"/>
                    </a:solidFill>
                    <a:latin typeface="Cambria Math"/>
                    <a:cs typeface="Cambria Math"/>
                  </a:endParaRPr>
                </a:p>
              </p:txBody>
            </p:sp>
          </p:grpSp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54CDEEF4-0C5C-CC30-F340-53167EE1C8EA}"/>
                  </a:ext>
                </a:extLst>
              </p:cNvPr>
              <p:cNvGrpSpPr/>
              <p:nvPr/>
            </p:nvGrpSpPr>
            <p:grpSpPr>
              <a:xfrm>
                <a:off x="3908298" y="1697691"/>
                <a:ext cx="1046131" cy="1179742"/>
                <a:chOff x="3908298" y="1697691"/>
                <a:chExt cx="1046131" cy="1179742"/>
              </a:xfrm>
            </p:grpSpPr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A0E067D6-09F2-2C13-7E56-CADFEF28824B}"/>
                    </a:ext>
                  </a:extLst>
                </p:cNvPr>
                <p:cNvSpPr/>
                <p:nvPr/>
              </p:nvSpPr>
              <p:spPr>
                <a:xfrm>
                  <a:off x="3908298" y="1697691"/>
                  <a:ext cx="928036" cy="98432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>
                    <a:solidFill>
                      <a:schemeClr val="bg1"/>
                    </a:solidFill>
                    <a:latin typeface="Cambria Math"/>
                    <a:cs typeface="Cambria Math"/>
                  </a:endParaRPr>
                </a:p>
              </p:txBody>
            </p:sp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83D111AC-B5B7-5468-BC87-98070B4D2F90}"/>
                    </a:ext>
                  </a:extLst>
                </p:cNvPr>
                <p:cNvSpPr/>
                <p:nvPr/>
              </p:nvSpPr>
              <p:spPr>
                <a:xfrm>
                  <a:off x="4026393" y="2272926"/>
                  <a:ext cx="928036" cy="604507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l-GR" sz="2600" dirty="0">
                      <a:solidFill>
                        <a:schemeClr val="bg1"/>
                      </a:solidFill>
                      <a:latin typeface="Cambria Math"/>
                      <a:cs typeface="Cambria Math"/>
                    </a:rPr>
                    <a:t>β</a:t>
                  </a:r>
                  <a:r>
                    <a:rPr lang="en-US" sz="2600" dirty="0">
                      <a:solidFill>
                        <a:schemeClr val="bg1"/>
                      </a:solidFill>
                      <a:latin typeface="Cambria Math"/>
                      <a:cs typeface="Cambria Math"/>
                    </a:rPr>
                    <a:t>I or</a:t>
                  </a:r>
                </a:p>
                <a:p>
                  <a:pPr algn="ctr"/>
                  <a:endParaRPr lang="en-US" sz="2600" dirty="0">
                    <a:solidFill>
                      <a:schemeClr val="bg1"/>
                    </a:solidFill>
                    <a:latin typeface="Cambria Math"/>
                    <a:cs typeface="Cambria Math"/>
                  </a:endParaRPr>
                </a:p>
                <a:p>
                  <a:pPr algn="ctr"/>
                  <a:r>
                    <a:rPr lang="en-US" sz="2600" dirty="0">
                      <a:solidFill>
                        <a:schemeClr val="bg1"/>
                      </a:solidFill>
                      <a:latin typeface="Cambria Math"/>
                      <a:cs typeface="Cambria Math"/>
                    </a:rPr>
                    <a:t> </a:t>
                  </a:r>
                  <a:r>
                    <a:rPr lang="el-GR" sz="2600" dirty="0">
                      <a:solidFill>
                        <a:schemeClr val="bg1"/>
                      </a:solidFill>
                      <a:latin typeface="Cambria Math"/>
                      <a:cs typeface="Cambria Math"/>
                    </a:rPr>
                    <a:t>β</a:t>
                  </a:r>
                  <a:r>
                    <a:rPr lang="en-US" sz="2600" dirty="0">
                      <a:solidFill>
                        <a:schemeClr val="bg1"/>
                      </a:solidFill>
                      <a:latin typeface="Cambria Math"/>
                      <a:cs typeface="Cambria Math"/>
                    </a:rPr>
                    <a:t>I/N </a:t>
                  </a:r>
                </a:p>
              </p:txBody>
            </p:sp>
          </p:grpSp>
        </p:grp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16B42318-3C2D-9859-3AEF-D5687FB4F21D}"/>
                </a:ext>
              </a:extLst>
            </p:cNvPr>
            <p:cNvCxnSpPr/>
            <p:nvPr/>
          </p:nvCxnSpPr>
          <p:spPr>
            <a:xfrm>
              <a:off x="3787775" y="3021520"/>
              <a:ext cx="356978" cy="0"/>
            </a:xfrm>
            <a:prstGeom prst="straightConnector1">
              <a:avLst/>
            </a:prstGeom>
            <a:ln w="38100" cmpd="sng">
              <a:solidFill>
                <a:schemeClr val="bg1"/>
              </a:solidFill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89F1C971-7006-D7FF-C652-A9CC7974BD45}"/>
                </a:ext>
              </a:extLst>
            </p:cNvPr>
            <p:cNvCxnSpPr/>
            <p:nvPr/>
          </p:nvCxnSpPr>
          <p:spPr>
            <a:xfrm>
              <a:off x="4921854" y="3028463"/>
              <a:ext cx="356978" cy="0"/>
            </a:xfrm>
            <a:prstGeom prst="straightConnector1">
              <a:avLst/>
            </a:prstGeom>
            <a:ln w="38100" cmpd="sng">
              <a:solidFill>
                <a:schemeClr val="bg1"/>
              </a:solidFill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6" name="Left Brace 35">
            <a:extLst>
              <a:ext uri="{FF2B5EF4-FFF2-40B4-BE49-F238E27FC236}">
                <a16:creationId xmlns:a16="http://schemas.microsoft.com/office/drawing/2014/main" id="{83D57ECD-B732-DA86-27CC-DBC6AECE7273}"/>
              </a:ext>
            </a:extLst>
          </p:cNvPr>
          <p:cNvSpPr/>
          <p:nvPr/>
        </p:nvSpPr>
        <p:spPr>
          <a:xfrm>
            <a:off x="6831817" y="3563196"/>
            <a:ext cx="702750" cy="982047"/>
          </a:xfrm>
          <a:prstGeom prst="leftBrace">
            <a:avLst/>
          </a:prstGeom>
          <a:ln w="76200" cmpd="sng">
            <a:solidFill>
              <a:schemeClr val="bg1"/>
            </a:solidFill>
          </a:ln>
          <a:scene3d>
            <a:camera prst="orthographicFront">
              <a:rot lat="0" lon="0" rev="540000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7" name="Left Brace 36">
            <a:extLst>
              <a:ext uri="{FF2B5EF4-FFF2-40B4-BE49-F238E27FC236}">
                <a16:creationId xmlns:a16="http://schemas.microsoft.com/office/drawing/2014/main" id="{5FE04CE2-600A-2803-593A-815B1C15EB8C}"/>
              </a:ext>
            </a:extLst>
          </p:cNvPr>
          <p:cNvSpPr/>
          <p:nvPr/>
        </p:nvSpPr>
        <p:spPr>
          <a:xfrm>
            <a:off x="8903313" y="3546264"/>
            <a:ext cx="702750" cy="982047"/>
          </a:xfrm>
          <a:prstGeom prst="leftBrace">
            <a:avLst/>
          </a:prstGeom>
          <a:ln w="76200" cmpd="sng">
            <a:solidFill>
              <a:schemeClr val="bg1"/>
            </a:solidFill>
          </a:ln>
          <a:scene3d>
            <a:camera prst="orthographicFront">
              <a:rot lat="0" lon="0" rev="540000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8" name="Left Brace 37">
            <a:extLst>
              <a:ext uri="{FF2B5EF4-FFF2-40B4-BE49-F238E27FC236}">
                <a16:creationId xmlns:a16="http://schemas.microsoft.com/office/drawing/2014/main" id="{FBE5FF73-C578-6164-7350-471407B0CF53}"/>
              </a:ext>
            </a:extLst>
          </p:cNvPr>
          <p:cNvSpPr/>
          <p:nvPr/>
        </p:nvSpPr>
        <p:spPr>
          <a:xfrm>
            <a:off x="10692589" y="3613998"/>
            <a:ext cx="702750" cy="982047"/>
          </a:xfrm>
          <a:prstGeom prst="leftBrace">
            <a:avLst/>
          </a:prstGeom>
          <a:ln w="76200" cmpd="sng">
            <a:solidFill>
              <a:schemeClr val="bg1"/>
            </a:solidFill>
          </a:ln>
          <a:scene3d>
            <a:camera prst="orthographicFront">
              <a:rot lat="0" lon="0" rev="540000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2F5F978-D8C7-2A45-F7D8-93BE9DD87649}"/>
              </a:ext>
            </a:extLst>
          </p:cNvPr>
          <p:cNvSpPr/>
          <p:nvPr/>
        </p:nvSpPr>
        <p:spPr>
          <a:xfrm>
            <a:off x="6350234" y="4482956"/>
            <a:ext cx="168544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cs typeface="Cambria Math"/>
              </a:rPr>
              <a:t>Susceptible</a:t>
            </a:r>
            <a:endParaRPr lang="en-US" sz="2400" dirty="0">
              <a:solidFill>
                <a:schemeClr val="bg1"/>
              </a:solidFill>
              <a:cs typeface="Times New Roman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4811CDE-F149-4831-A6A0-DEEADFC63658}"/>
              </a:ext>
            </a:extLst>
          </p:cNvPr>
          <p:cNvSpPr/>
          <p:nvPr/>
        </p:nvSpPr>
        <p:spPr>
          <a:xfrm>
            <a:off x="8527983" y="4567824"/>
            <a:ext cx="145775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cs typeface="Cambria Math"/>
              </a:rPr>
              <a:t>Infectious</a:t>
            </a:r>
            <a:endParaRPr lang="en-US" sz="2400" dirty="0">
              <a:solidFill>
                <a:schemeClr val="bg1"/>
              </a:solidFill>
              <a:cs typeface="Times New Roman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856FA6FD-AA93-21F3-F923-4AEB2644A96C}"/>
              </a:ext>
            </a:extLst>
          </p:cNvPr>
          <p:cNvSpPr/>
          <p:nvPr/>
        </p:nvSpPr>
        <p:spPr>
          <a:xfrm>
            <a:off x="10333078" y="4600900"/>
            <a:ext cx="176083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>
                <a:solidFill>
                  <a:schemeClr val="bg1"/>
                </a:solidFill>
                <a:cs typeface="Cambria Math"/>
              </a:rPr>
              <a:t>Recovered</a:t>
            </a:r>
            <a:endParaRPr lang="en-US" sz="2400" dirty="0">
              <a:solidFill>
                <a:schemeClr val="bg1"/>
              </a:solidFill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368785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219EF3-CCDF-CE48-B760-B1074CCAC5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Misaotra</a:t>
            </a:r>
            <a:r>
              <a:rPr lang="en-US" dirty="0">
                <a:solidFill>
                  <a:schemeClr val="bg1"/>
                </a:solidFill>
              </a:rPr>
              <a:t>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6D1EDE-0CAB-754B-A0D7-469E51E114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22683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2868</TotalTime>
  <Words>2977</Words>
  <Application>Microsoft Macintosh PowerPoint</Application>
  <PresentationFormat>Widescreen</PresentationFormat>
  <Paragraphs>557</Paragraphs>
  <Slides>95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95</vt:i4>
      </vt:variant>
    </vt:vector>
  </HeadingPairs>
  <TitlesOfParts>
    <vt:vector size="103" baseType="lpstr">
      <vt:lpstr>Arial</vt:lpstr>
      <vt:lpstr>Calibri</vt:lpstr>
      <vt:lpstr>Calibri Light</vt:lpstr>
      <vt:lpstr>Cambria Math</vt:lpstr>
      <vt:lpstr>Lucida Grande</vt:lpstr>
      <vt:lpstr>Times New Roman</vt:lpstr>
      <vt:lpstr>Office Theme</vt:lpstr>
      <vt:lpstr>Equation</vt:lpstr>
      <vt:lpstr>Data and Models</vt:lpstr>
      <vt:lpstr>Thanks to our sponsors!</vt:lpstr>
      <vt:lpstr>Goals for this lecture</vt:lpstr>
      <vt:lpstr>Goals for this lecture</vt:lpstr>
      <vt:lpstr>Goals for this lecture</vt:lpstr>
      <vt:lpstr>Goals for this lecture</vt:lpstr>
      <vt:lpstr>Goals for this lecture</vt:lpstr>
      <vt:lpstr>Goals for this lecture</vt:lpstr>
      <vt:lpstr>Goals for this lecture</vt:lpstr>
      <vt:lpstr>Goals for this lecture</vt:lpstr>
      <vt:lpstr>Goals for this lecture</vt:lpstr>
      <vt:lpstr>Goals for this lecture</vt:lpstr>
      <vt:lpstr>PowerPoint Presentation</vt:lpstr>
      <vt:lpstr>What is science?</vt:lpstr>
      <vt:lpstr>What is science?</vt:lpstr>
      <vt:lpstr>What is science?</vt:lpstr>
      <vt:lpstr>Observations and Laws and Principles</vt:lpstr>
      <vt:lpstr>Data and Models</vt:lpstr>
      <vt:lpstr>PowerPoint Presentation</vt:lpstr>
      <vt:lpstr>Data and Models</vt:lpstr>
      <vt:lpstr>Are these data?</vt:lpstr>
      <vt:lpstr>Are these data?</vt:lpstr>
      <vt:lpstr>Are these data?</vt:lpstr>
      <vt:lpstr>Are these data?</vt:lpstr>
      <vt:lpstr>Are these data?</vt:lpstr>
      <vt:lpstr>Are these data?</vt:lpstr>
      <vt:lpstr>Are these data?</vt:lpstr>
      <vt:lpstr>Are these data?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 and Models</vt:lpstr>
      <vt:lpstr>PowerPoint Presentation</vt:lpstr>
      <vt:lpstr>What is science?</vt:lpstr>
      <vt:lpstr>PowerPoint Presentation</vt:lpstr>
      <vt:lpstr>PowerPoint Presentation</vt:lpstr>
      <vt:lpstr>PowerPoint Presentation</vt:lpstr>
      <vt:lpstr>PowerPoint Presentation</vt:lpstr>
      <vt:lpstr>Models: many types</vt:lpstr>
      <vt:lpstr>PowerPoint Presentation</vt:lpstr>
      <vt:lpstr>PowerPoint Presentation</vt:lpstr>
      <vt:lpstr>PowerPoint Presentation</vt:lpstr>
      <vt:lpstr>Statistical vs. Mathematical Model </vt:lpstr>
      <vt:lpstr>Statistical Models</vt:lpstr>
      <vt:lpstr>Statistical Models</vt:lpstr>
      <vt:lpstr>Statistical Models</vt:lpstr>
      <vt:lpstr>Statistical Models</vt:lpstr>
      <vt:lpstr>1. Example Question: What is the trajectory of Malagasy population size through time?</vt:lpstr>
      <vt:lpstr>1. Example Question: What is the trajectory of Malagasy population size through time?</vt:lpstr>
      <vt:lpstr>PowerPoint Presentation</vt:lpstr>
      <vt:lpstr>PowerPoint Presentation</vt:lpstr>
      <vt:lpstr>PowerPoint Presentation</vt:lpstr>
      <vt:lpstr>PowerPoint Presentation</vt:lpstr>
      <vt:lpstr>Statistical Models: Beware!</vt:lpstr>
      <vt:lpstr>Statistical Models: Beware!</vt:lpstr>
      <vt:lpstr>Statistical Models: Beware!</vt:lpstr>
      <vt:lpstr>Statistical vs. Mathematical Model </vt:lpstr>
      <vt:lpstr>Mechanistic Models</vt:lpstr>
      <vt:lpstr>Mechanistic Models</vt:lpstr>
      <vt:lpstr>Mechanistic Models</vt:lpstr>
      <vt:lpstr>Mechanistic Models</vt:lpstr>
      <vt:lpstr>PowerPoint Presentation</vt:lpstr>
      <vt:lpstr>PowerPoint Presentation</vt:lpstr>
      <vt:lpstr>PowerPoint Presentation</vt:lpstr>
      <vt:lpstr>PowerPoint Presentation</vt:lpstr>
      <vt:lpstr>Mechanistic Models: Beware!</vt:lpstr>
      <vt:lpstr>Mechanistic Models: Beware!</vt:lpstr>
      <vt:lpstr>Mechanistic Models: Beware!</vt:lpstr>
      <vt:lpstr>Mechanistic Models: Beware!</vt:lpstr>
      <vt:lpstr>Mechanistic Models: Beware!</vt:lpstr>
      <vt:lpstr>It is ideal when statistical and mechanistic models meet:</vt:lpstr>
      <vt:lpstr>A Tool for E2M2</vt:lpstr>
      <vt:lpstr>PowerPoint Presentation</vt:lpstr>
      <vt:lpstr>Goals for this lecture</vt:lpstr>
      <vt:lpstr>Goals for this lecture</vt:lpstr>
      <vt:lpstr>What is Epidemiology?</vt:lpstr>
      <vt:lpstr>Models in Epidemiology</vt:lpstr>
      <vt:lpstr>Models in Epidemiology</vt:lpstr>
      <vt:lpstr>Models in Epidemiology</vt:lpstr>
      <vt:lpstr>Models in Epidemiology</vt:lpstr>
      <vt:lpstr>Models in Epidemiology</vt:lpstr>
      <vt:lpstr>What is Ecology?</vt:lpstr>
      <vt:lpstr>Models in Ecology</vt:lpstr>
      <vt:lpstr>Models in Ecology</vt:lpstr>
      <vt:lpstr>Models in Ecology</vt:lpstr>
      <vt:lpstr>Models in Ecology</vt:lpstr>
      <vt:lpstr>Models in Ecology</vt:lpstr>
      <vt:lpstr>Misaotra!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Cara Brook</dc:creator>
  <cp:lastModifiedBy>Cara Brook</cp:lastModifiedBy>
  <cp:revision>83</cp:revision>
  <dcterms:created xsi:type="dcterms:W3CDTF">2018-01-14T04:11:12Z</dcterms:created>
  <dcterms:modified xsi:type="dcterms:W3CDTF">2024-03-11T17:55:33Z</dcterms:modified>
</cp:coreProperties>
</file>